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Patrick Hand"/>
      <p:regular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Bad Script"/>
      <p:regular r:id="rId29"/>
    </p:embeddedFont>
    <p:embeddedFont>
      <p:font typeface="Playfair Display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554B14-1FF7-4A3A-86C2-FBD7A5AE359B}">
  <a:tblStyle styleId="{FB554B14-1FF7-4A3A-86C2-FBD7A5AE359B}" styleName="Table_0">
    <a:wholeTbl>
      <a:tcTxStyle b="off" i="off">
        <a:font>
          <a:latin typeface="The Hand"/>
          <a:ea typeface="The Hand"/>
          <a:cs typeface="The Han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EF1"/>
          </a:solidFill>
        </a:fill>
      </a:tcStyle>
    </a:wholeTbl>
    <a:band1H>
      <a:tcTxStyle b="off" i="off"/>
      <a:tcStyle>
        <a:fill>
          <a:solidFill>
            <a:srgbClr val="EADCE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ADCE1"/>
          </a:solidFill>
        </a:fill>
      </a:tcStyle>
    </a:band1V>
    <a:band2V>
      <a:tcTxStyle b="off" i="off"/>
    </a:band2V>
    <a:lastCol>
      <a:tcTxStyle b="on" i="off">
        <a:font>
          <a:latin typeface="The Hand"/>
          <a:ea typeface="The Hand"/>
          <a:cs typeface="The Han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he Hand"/>
          <a:ea typeface="The Hand"/>
          <a:cs typeface="The Han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he Hand"/>
          <a:ea typeface="The Hand"/>
          <a:cs typeface="The Han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he Hand"/>
          <a:ea typeface="The Hand"/>
          <a:cs typeface="The Han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atrickHand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adScrip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layfairDisplay-bold.fntdata"/><Relationship Id="rId30" Type="http://schemas.openxmlformats.org/officeDocument/2006/relationships/font" Target="fonts/PlayfairDisplay-regular.fntdata"/><Relationship Id="rId11" Type="http://schemas.openxmlformats.org/officeDocument/2006/relationships/slide" Target="slides/slide4.xml"/><Relationship Id="rId33" Type="http://schemas.openxmlformats.org/officeDocument/2006/relationships/font" Target="fonts/PlayfairDisplay-boldItalic.fntdata"/><Relationship Id="rId10" Type="http://schemas.openxmlformats.org/officeDocument/2006/relationships/slide" Target="slides/slide3.xml"/><Relationship Id="rId32" Type="http://schemas.openxmlformats.org/officeDocument/2006/relationships/font" Target="fonts/PlayfairDisplay-italic.fntdata"/><Relationship Id="rId13" Type="http://schemas.openxmlformats.org/officeDocument/2006/relationships/slide" Target="slides/slide6.xml"/><Relationship Id="rId35" Type="http://schemas.openxmlformats.org/officeDocument/2006/relationships/font" Target="fonts/Comfortaa-bold.fntdata"/><Relationship Id="rId12" Type="http://schemas.openxmlformats.org/officeDocument/2006/relationships/slide" Target="slides/slide5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8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7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0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b1b5f15a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eb1b5f15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b1b5f15a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eb1b5f15a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Avenir"/>
                <a:ea typeface="Avenir"/>
                <a:cs typeface="Avenir"/>
                <a:sym typeface="Avenir"/>
              </a:rPr>
              <a:t>Week 17  Session 1</a:t>
            </a:r>
            <a:endParaRPr b="1"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Mental Strategies Answers</a:t>
            </a:r>
            <a:endParaRPr b="1" sz="32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b1b5f15a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b1b5f15a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30d55393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e30d55393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30d5539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30d5539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6744454b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6744454b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a5772d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ea5772d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d5f6fb64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ed5f6fb64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5de54c4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e5de54c4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46f675a4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e46f675a4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b1b5f15a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eb1b5f15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628650" y="1447038"/>
            <a:ext cx="7886700" cy="3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descr="Tag=AccentColor&#10;Flavor=Light&#10;Target=FillAndLine" id="86" name="Google Shape;86;p16"/>
          <p:cNvSpPr/>
          <p:nvPr/>
        </p:nvSpPr>
        <p:spPr>
          <a:xfrm>
            <a:off x="628649" y="1282446"/>
            <a:ext cx="7886700" cy="20574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8650" y="1447038"/>
            <a:ext cx="7886700" cy="3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descr="Tag=AccentColor&#10;Flavor=Light&#10;Target=FillAndLine" id="21" name="Google Shape;21;p3"/>
          <p:cNvSpPr/>
          <p:nvPr/>
        </p:nvSpPr>
        <p:spPr>
          <a:xfrm>
            <a:off x="628649" y="1282446"/>
            <a:ext cx="7886700" cy="20574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A2C4C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A2C4C9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rN0h6EZd6TM" TargetMode="External"/><Relationship Id="rId4" Type="http://schemas.openxmlformats.org/officeDocument/2006/relationships/image" Target="../media/image31.jpg"/><Relationship Id="rId5" Type="http://schemas.openxmlformats.org/officeDocument/2006/relationships/image" Target="../media/image30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atific.com/au/en-au/login-page/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200">
                <a:latin typeface="Bad Script"/>
                <a:ea typeface="Bad Script"/>
                <a:cs typeface="Bad Script"/>
                <a:sym typeface="Bad Script"/>
              </a:rPr>
              <a:t>Stage 3 Term 4 - Week 1</a:t>
            </a:r>
            <a:endParaRPr sz="5200"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40" name="Google Shape;140;p2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Friday 8</a:t>
            </a: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th of October 2021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i yay"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00" y="2956475"/>
            <a:ext cx="2067450" cy="20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249" y="92376"/>
            <a:ext cx="1205750" cy="12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141450" y="0"/>
            <a:ext cx="2751900" cy="4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3800" u="sng">
                <a:solidFill>
                  <a:schemeClr val="dk2"/>
                </a:solidFill>
              </a:rPr>
              <a:t>Numeracy Ninjas</a:t>
            </a:r>
            <a:r>
              <a:rPr lang="en" sz="3800"/>
              <a:t> </a:t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900">
                <a:solidFill>
                  <a:schemeClr val="dk1"/>
                </a:solidFill>
              </a:rPr>
              <a:t>You have 5 -10 minutes to c</a:t>
            </a:r>
            <a:r>
              <a:rPr lang="en" sz="2900">
                <a:solidFill>
                  <a:schemeClr val="dk1"/>
                </a:solidFill>
              </a:rPr>
              <a:t>omplete the questions.</a:t>
            </a:r>
            <a:br>
              <a:rPr lang="en" sz="2900">
                <a:solidFill>
                  <a:schemeClr val="dk1"/>
                </a:solidFill>
              </a:rPr>
            </a:br>
            <a:endParaRPr sz="2900">
              <a:solidFill>
                <a:schemeClr val="dk1"/>
              </a:solidFill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7039075" y="4835700"/>
            <a:ext cx="22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Numeracy Ninjas Week 20 Session 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350" y="0"/>
            <a:ext cx="6250649" cy="491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40075" y="110825"/>
            <a:ext cx="6999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3500" u="sng">
                <a:solidFill>
                  <a:schemeClr val="dk2"/>
                </a:solidFill>
              </a:rPr>
              <a:t>Numeracy Ninjas</a:t>
            </a:r>
            <a:r>
              <a:rPr b="1" lang="en" sz="3500"/>
              <a:t> </a:t>
            </a:r>
            <a:r>
              <a:rPr b="1" lang="en" sz="4400">
                <a:solidFill>
                  <a:srgbClr val="FF0000"/>
                </a:solidFill>
              </a:rPr>
              <a:t>ANSWERS</a:t>
            </a:r>
            <a:r>
              <a:rPr lang="en" sz="3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7137300" y="4892125"/>
            <a:ext cx="200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Numeracy Ninjas Week 20 Session 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-9517" l="0" r="-9517" t="0"/>
          <a:stretch/>
        </p:blipFill>
        <p:spPr>
          <a:xfrm>
            <a:off x="7955350" y="110825"/>
            <a:ext cx="1045699" cy="10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955813" y="798950"/>
            <a:ext cx="233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Mental Strategies </a:t>
            </a:r>
            <a:endParaRPr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5111925" y="798950"/>
            <a:ext cx="233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Times Tables </a:t>
            </a:r>
            <a:endParaRPr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5" y="1322150"/>
            <a:ext cx="4366876" cy="3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322150"/>
            <a:ext cx="4572001" cy="366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625" y="244400"/>
            <a:ext cx="3492625" cy="46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1432063" y="857400"/>
            <a:ext cx="233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Key Skills</a:t>
            </a:r>
            <a:endParaRPr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7" name="Google Shape;237;p38"/>
          <p:cNvSpPr txBox="1"/>
          <p:nvPr>
            <p:ph type="title"/>
          </p:nvPr>
        </p:nvSpPr>
        <p:spPr>
          <a:xfrm>
            <a:off x="40075" y="110825"/>
            <a:ext cx="6999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2800" u="sng">
                <a:solidFill>
                  <a:schemeClr val="dk2"/>
                </a:solidFill>
              </a:rPr>
              <a:t>Numeracy Ninjas</a:t>
            </a:r>
            <a:r>
              <a:rPr lang="en" sz="2800"/>
              <a:t> </a:t>
            </a:r>
            <a:r>
              <a:rPr b="1" lang="en" sz="3900">
                <a:solidFill>
                  <a:srgbClr val="FF0000"/>
                </a:solidFill>
              </a:rPr>
              <a:t>ANSWERS</a:t>
            </a:r>
            <a:r>
              <a:rPr lang="en" sz="28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7137300" y="4892125"/>
            <a:ext cx="200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Numeracy Ninjas Week 20 Session 2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5" y="1380600"/>
            <a:ext cx="5446550" cy="3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eat for all ages&#10;&#10;35 seconds work | 25 seconds rest&#10;&#10;Star Jumps&#10;Squats&#10;Slow Motion Burpees&#10;Touch Toes Touch The Sky&#10;Ski Jumps" id="244" name="Google Shape;244;p39" title="5 Minute Move | Kids Workout 5 | The Body Coach T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625" y="11012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289500" y="1718525"/>
            <a:ext cx="37077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Let’s get our bodies moving and try this 5-minute workout.</a:t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Make sure you have a big </a:t>
            </a:r>
            <a:b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drink of water </a:t>
            </a:r>
            <a:b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1900">
                <a:solidFill>
                  <a:srgbClr val="424242"/>
                </a:solidFill>
                <a:latin typeface="Patrick Hand"/>
                <a:ea typeface="Patrick Hand"/>
                <a:cs typeface="Patrick Hand"/>
                <a:sym typeface="Patrick Hand"/>
              </a:rPr>
              <a:t>afterwards! </a:t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2424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37373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descr="drinking water" id="246" name="Google Shape;24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43392">
            <a:off x="1509426" y="3320378"/>
            <a:ext cx="1496978" cy="1496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gging" id="247" name="Google Shape;24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4275" y="2278875"/>
            <a:ext cx="1846625" cy="18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Brain Break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471900" y="1919075"/>
            <a:ext cx="3738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Go to </a:t>
            </a:r>
            <a:r>
              <a:rPr b="1" lang="en" sz="1600" u="sng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https://www.matific.com/au/en-au/login-page/</a:t>
            </a:r>
            <a:r>
              <a:rPr b="1" lang="en" sz="16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6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Comfortaa"/>
              <a:buAutoNum type="arabicPeriod"/>
            </a:pPr>
            <a:r>
              <a:rPr lang="en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Complete tasks on matific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300" y="1756575"/>
            <a:ext cx="3332225" cy="33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Matific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Break 2: 30 minutes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235150" y="1829250"/>
            <a:ext cx="5894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Go outside.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Take this opportunity to run around outdoors.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Recharge and have a quick bite to eat so that you don’t become tired and irritable while you are sitting and working.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Drink plenty of water as well.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frolicking with mr. unicorn"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750" y="1829250"/>
            <a:ext cx="3116575" cy="31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ctrTitle"/>
          </p:nvPr>
        </p:nvSpPr>
        <p:spPr>
          <a:xfrm>
            <a:off x="254450" y="1819275"/>
            <a:ext cx="63015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Week 1 Spelling Lists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eye emoji"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75" y="332663"/>
            <a:ext cx="1298625" cy="129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500" y="29175"/>
            <a:ext cx="1602100" cy="160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51" name="Google Shape;1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125" y="180928"/>
            <a:ext cx="1602100" cy="160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kay" id="152" name="Google Shape;15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8575" y="123775"/>
            <a:ext cx="1602100" cy="16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202750" y="2789125"/>
            <a:ext cx="63531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Look Cover Say Write Check your spelling words. </a:t>
            </a:r>
            <a:endParaRPr sz="1700">
              <a:solidFill>
                <a:srgbClr val="FFFFFF"/>
              </a:solidFill>
              <a:highlight>
                <a:srgbClr val="B4A7D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Then complete </a:t>
            </a:r>
            <a:r>
              <a:rPr b="1" lang="en" sz="17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two activities</a:t>
            </a: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from the spelling choice board.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5850" y="1783025"/>
            <a:ext cx="2314700" cy="32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A2C4C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 rot="-5400000">
            <a:off x="-2172837" y="2205400"/>
            <a:ext cx="5143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" sz="4500">
                <a:latin typeface="Comfortaa"/>
                <a:ea typeface="Comfortaa"/>
                <a:cs typeface="Comfortaa"/>
                <a:sym typeface="Comfortaa"/>
              </a:rPr>
              <a:t>Week 1 Words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0" name="Google Shape;160;p29"/>
          <p:cNvGraphicFramePr/>
          <p:nvPr/>
        </p:nvGraphicFramePr>
        <p:xfrm>
          <a:off x="702219" y="-41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{FB554B14-1FF7-4A3A-86C2-FBD7A5AE359B}</a:tableStyleId>
              </a:tblPr>
              <a:tblGrid>
                <a:gridCol w="594525"/>
                <a:gridCol w="418950"/>
                <a:gridCol w="1030550"/>
                <a:gridCol w="1148525"/>
                <a:gridCol w="1147175"/>
                <a:gridCol w="1485250"/>
                <a:gridCol w="1431200"/>
                <a:gridCol w="1263775"/>
              </a:tblGrid>
              <a:tr h="26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Starfish</a:t>
                      </a:r>
                      <a:endParaRPr sz="9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Seahorses</a:t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Turtles 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Dolphins</a:t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Stingrays</a:t>
                      </a:r>
                      <a:endParaRPr sz="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Sharks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28125" marB="28125" marR="56250" marL="56250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  <a:tr h="315925">
                <a:tc rowSpan="1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127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hoarder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jungle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almost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octagonal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396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marrow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uproar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crumble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awarded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tactile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silver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shadow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cupboard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anymore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partnership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contagious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royal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squeal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poorest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freckle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vegetarian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circumstantiate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oyster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preach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moor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somersault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pedestrian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auditorium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hoist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beast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laundry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spectacular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visualise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decay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threw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adore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fascinate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linear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aqueous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waist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coward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score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crescent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sibling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improvise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afraid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scowl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tore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scenery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inkling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gown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embalm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sanctuary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supervise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spring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screw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fourth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calves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boundary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circumstantial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porch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spew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poured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qualm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category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audible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thorn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rescue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bruise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folk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inventory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aquarium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15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foil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duel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8575" marB="68575" marR="68575" marL="6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sledge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vague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directory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entanglement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1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spoil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cue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porridge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disguise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unsatisfactory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octennial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4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wail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drew</a:t>
                      </a:r>
                      <a:endParaRPr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recruitment</a:t>
                      </a:r>
                      <a:endParaRPr b="1" sz="1000" u="none" cap="none" strike="noStrike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6325" marB="16325" marR="32600" marL="326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guilty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150" marB="7150" marR="17875" marL="1787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compulsory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tangible</a:t>
                      </a:r>
                      <a:endParaRPr sz="1000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7875" marB="17875" marR="35725" marL="357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587" y="-26050"/>
            <a:ext cx="261475" cy="3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112" y="5024"/>
            <a:ext cx="320850" cy="2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0533" y="-4160"/>
            <a:ext cx="397631" cy="3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7242" y="4721"/>
            <a:ext cx="397631" cy="3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4688" y="-4175"/>
            <a:ext cx="320850" cy="28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16638" y="-17399"/>
            <a:ext cx="320850" cy="3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type="title"/>
          </p:nvPr>
        </p:nvSpPr>
        <p:spPr>
          <a:xfrm rot="-5400000">
            <a:off x="-693187" y="2278550"/>
            <a:ext cx="3351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r>
              <a:rPr lang="en" sz="1660">
                <a:latin typeface="Comfortaa"/>
                <a:ea typeface="Comfortaa"/>
                <a:cs typeface="Comfortaa"/>
                <a:sym typeface="Comfortaa"/>
              </a:rPr>
              <a:t>Revision of Term 3 Words</a:t>
            </a:r>
            <a:endParaRPr sz="103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0" y="0"/>
            <a:ext cx="9144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Spelling (20 minutes) - </a:t>
            </a:r>
            <a:r>
              <a:rPr lang="en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Look Cover Say Write Check your words. Complete an activity from the Spelling Choice Board.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50" y="292575"/>
            <a:ext cx="6803552" cy="48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Fruit Break/ Brain Break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Grab a piece of fruit or have a 10 minute break to go outside reset, refresh and restart.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00" y="2703025"/>
            <a:ext cx="2384900" cy="2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725" y="2571738"/>
            <a:ext cx="2475025" cy="247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eapple " id="182" name="Google Shape;1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537" y="2535287"/>
            <a:ext cx="2547925" cy="25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Read works and Read Theory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Complete the reading passage and comprehension questions that have been provided by your class teacher in the google classroom.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This should take you 40-45 minutes to complete.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575" y="2721025"/>
            <a:ext cx="2271425" cy="22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471900" y="2318750"/>
            <a:ext cx="54363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If you are working with Ms Carrington, Mrs Waggie or Mrs McCormick in Term 3, you will find your work in the Learning Support Google Classroom.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Everyone else, please go to the next slide.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375" y="3241250"/>
            <a:ext cx="2648825" cy="1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200" y="104800"/>
            <a:ext cx="1906475" cy="15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Learning Support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471900" y="8911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Lunch break - Break 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471900" y="1919075"/>
            <a:ext cx="5282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Enjoy the 30 minute lunch break with your family.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Try to eat something healthy and drink some water.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175" y="1875050"/>
            <a:ext cx="3058875" cy="30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u="sng">
                <a:solidFill>
                  <a:schemeClr val="dk2"/>
                </a:solidFill>
              </a:rPr>
              <a:t>Middle Session</a:t>
            </a:r>
            <a:endParaRPr b="1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u="sng">
                <a:solidFill>
                  <a:schemeClr val="dk2"/>
                </a:solidFill>
              </a:rPr>
              <a:t>Numeracy: Numeracy Ninjas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Week 1 : Session 2</a:t>
            </a:r>
            <a:endParaRPr b="1"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5381" l="15995" r="17191" t="2154"/>
          <a:stretch/>
        </p:blipFill>
        <p:spPr>
          <a:xfrm>
            <a:off x="1028900" y="2679625"/>
            <a:ext cx="2486100" cy="20787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math" id="212" name="Google Shape;2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900" y="14362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