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5143500" cx="9144000"/>
  <p:notesSz cx="6858000" cy="9144000"/>
  <p:embeddedFontLst>
    <p:embeddedFont>
      <p:font typeface="Patrick Hand"/>
      <p:regular r:id="rId46"/>
    </p:embeddedFont>
    <p:embeddedFont>
      <p:font typeface="Raleway"/>
      <p:regular r:id="rId47"/>
      <p:bold r:id="rId48"/>
      <p:italic r:id="rId49"/>
      <p:boldItalic r:id="rId50"/>
    </p:embeddedFont>
    <p:embeddedFont>
      <p:font typeface="Roboto"/>
      <p:regular r:id="rId51"/>
      <p:bold r:id="rId52"/>
      <p:italic r:id="rId53"/>
      <p:boldItalic r:id="rId54"/>
    </p:embeddedFont>
    <p:embeddedFont>
      <p:font typeface="Bad Script"/>
      <p:regular r:id="rId55"/>
    </p:embeddedFont>
    <p:embeddedFont>
      <p:font typeface="Caveat"/>
      <p:regular r:id="rId56"/>
      <p:bold r:id="rId57"/>
    </p:embeddedFont>
    <p:embeddedFont>
      <p:font typeface="Montserrat"/>
      <p:regular r:id="rId58"/>
      <p:bold r:id="rId59"/>
      <p:italic r:id="rId60"/>
      <p:boldItalic r:id="rId61"/>
    </p:embeddedFont>
    <p:embeddedFont>
      <p:font typeface="Gloria Hallelujah"/>
      <p:regular r:id="rId62"/>
    </p:embeddedFont>
    <p:embeddedFont>
      <p:font typeface="Arapey"/>
      <p:regular r:id="rId63"/>
      <p:italic r:id="rId64"/>
    </p:embeddedFont>
    <p:embeddedFont>
      <p:font typeface="Comfortaa"/>
      <p:regular r:id="rId65"/>
      <p:bold r:id="rId66"/>
    </p:embeddedFont>
    <p:embeddedFont>
      <p:font typeface="Century Gothic"/>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631497-93E2-49DA-BEBD-0F3364748723}">
  <a:tblStyle styleId="{80631497-93E2-49DA-BEBD-0F336474872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PatrickHand-regular.fntdata"/><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schemas.openxmlformats.org/officeDocument/2006/relationships/font" Target="fonts/CenturyGothic-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GloriaHallelujah-regular.fntdata"/><Relationship Id="rId61" Type="http://schemas.openxmlformats.org/officeDocument/2006/relationships/font" Target="fonts/Montserrat-boldItalic.fntdata"/><Relationship Id="rId20" Type="http://schemas.openxmlformats.org/officeDocument/2006/relationships/slide" Target="slides/slide13.xml"/><Relationship Id="rId64" Type="http://schemas.openxmlformats.org/officeDocument/2006/relationships/font" Target="fonts/Arapey-italic.fntdata"/><Relationship Id="rId63" Type="http://schemas.openxmlformats.org/officeDocument/2006/relationships/font" Target="fonts/Arapey-regular.fntdata"/><Relationship Id="rId22" Type="http://schemas.openxmlformats.org/officeDocument/2006/relationships/slide" Target="slides/slide15.xml"/><Relationship Id="rId66" Type="http://schemas.openxmlformats.org/officeDocument/2006/relationships/font" Target="fonts/Comfortaa-bold.fntdata"/><Relationship Id="rId21" Type="http://schemas.openxmlformats.org/officeDocument/2006/relationships/slide" Target="slides/slide14.xml"/><Relationship Id="rId65" Type="http://schemas.openxmlformats.org/officeDocument/2006/relationships/font" Target="fonts/Comfortaa-regular.fntdata"/><Relationship Id="rId24" Type="http://schemas.openxmlformats.org/officeDocument/2006/relationships/slide" Target="slides/slide17.xml"/><Relationship Id="rId68" Type="http://schemas.openxmlformats.org/officeDocument/2006/relationships/font" Target="fonts/CenturyGothic-bold.fntdata"/><Relationship Id="rId23" Type="http://schemas.openxmlformats.org/officeDocument/2006/relationships/slide" Target="slides/slide16.xml"/><Relationship Id="rId67" Type="http://schemas.openxmlformats.org/officeDocument/2006/relationships/font" Target="fonts/CenturyGothic-regular.fntdata"/><Relationship Id="rId60" Type="http://schemas.openxmlformats.org/officeDocument/2006/relationships/font" Target="fonts/Montserrat-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enturyGothic-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regular.fntdata"/><Relationship Id="rId50" Type="http://schemas.openxmlformats.org/officeDocument/2006/relationships/font" Target="fonts/Raleway-boldItalic.fntdata"/><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4.xml"/><Relationship Id="rId55" Type="http://schemas.openxmlformats.org/officeDocument/2006/relationships/font" Target="fonts/BadScript-regular.fntdata"/><Relationship Id="rId10" Type="http://schemas.openxmlformats.org/officeDocument/2006/relationships/slide" Target="slides/slide3.xml"/><Relationship Id="rId54" Type="http://schemas.openxmlformats.org/officeDocument/2006/relationships/font" Target="fonts/Roboto-boldItalic.fntdata"/><Relationship Id="rId13" Type="http://schemas.openxmlformats.org/officeDocument/2006/relationships/slide" Target="slides/slide6.xml"/><Relationship Id="rId57" Type="http://schemas.openxmlformats.org/officeDocument/2006/relationships/font" Target="fonts/Caveat-bold.fntdata"/><Relationship Id="rId12" Type="http://schemas.openxmlformats.org/officeDocument/2006/relationships/slide" Target="slides/slide5.xml"/><Relationship Id="rId56" Type="http://schemas.openxmlformats.org/officeDocument/2006/relationships/font" Target="fonts/Caveat-regular.fntdata"/><Relationship Id="rId15" Type="http://schemas.openxmlformats.org/officeDocument/2006/relationships/slide" Target="slides/slide8.xml"/><Relationship Id="rId59" Type="http://schemas.openxmlformats.org/officeDocument/2006/relationships/font" Target="fonts/Montserrat-bold.fntdata"/><Relationship Id="rId14" Type="http://schemas.openxmlformats.org/officeDocument/2006/relationships/slide" Target="slides/slide7.xml"/><Relationship Id="rId58" Type="http://schemas.openxmlformats.org/officeDocument/2006/relationships/font" Target="fonts/Montserrat-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67a9a880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67a9a880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67a9a880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67a9a880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81191689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81191689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81191689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81191689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81191689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81191689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81191689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81191689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81191689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e81191689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5195fe305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5195fe305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781e07f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e781e07fb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781e07fb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e781e07fbd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Avenir"/>
                <a:ea typeface="Avenir"/>
                <a:cs typeface="Avenir"/>
                <a:sym typeface="Avenir"/>
              </a:rPr>
              <a:t>Week 17  Session 1</a:t>
            </a:r>
            <a:endParaRPr b="1" sz="3200">
              <a:latin typeface="Avenir"/>
              <a:ea typeface="Avenir"/>
              <a:cs typeface="Avenir"/>
              <a:sym typeface="Avenir"/>
            </a:endParaRPr>
          </a:p>
          <a:p>
            <a:pPr indent="0" lvl="0" marL="0" rtl="0" algn="l">
              <a:spcBef>
                <a:spcPts val="0"/>
              </a:spcBef>
              <a:spcAft>
                <a:spcPts val="0"/>
              </a:spcAft>
              <a:buNone/>
            </a:pPr>
            <a:r>
              <a:t/>
            </a:r>
            <a:endParaRPr b="1" sz="3200">
              <a:latin typeface="Avenir"/>
              <a:ea typeface="Avenir"/>
              <a:cs typeface="Avenir"/>
              <a:sym typeface="Avenir"/>
            </a:endParaRPr>
          </a:p>
          <a:p>
            <a:pPr indent="0" lvl="0" marL="0" rtl="0" algn="l">
              <a:spcBef>
                <a:spcPts val="0"/>
              </a:spcBef>
              <a:spcAft>
                <a:spcPts val="0"/>
              </a:spcAft>
              <a:buNone/>
            </a:pPr>
            <a:r>
              <a:rPr b="1" lang="en" sz="3200">
                <a:solidFill>
                  <a:srgbClr val="3F3F3F"/>
                </a:solidFill>
                <a:latin typeface="Avenir"/>
                <a:ea typeface="Avenir"/>
                <a:cs typeface="Avenir"/>
                <a:sym typeface="Avenir"/>
              </a:rPr>
              <a:t>Mental Strategies Answers</a:t>
            </a:r>
            <a:endParaRPr b="1" sz="3200">
              <a:solidFill>
                <a:srgbClr val="3F3F3F"/>
              </a:solidFill>
              <a:latin typeface="Avenir"/>
              <a:ea typeface="Avenir"/>
              <a:cs typeface="Avenir"/>
              <a:sym typeface="Aveni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781e07fb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e781e07fb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e58adf3dfa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e58adf3dfa_0_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58adf3dfa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e58adf3dfa_0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58adf3dfa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e58adf3dfa_0_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58adf3dfa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e58adf3dfa_0_6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e58adf3dfa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e58adf3dfa_0_7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58adf3dfa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e58adf3dfa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67235ee5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ge67235ee5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58adf3dfa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e58adf3dfa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e58adf3dfa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e58adf3dfa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30d55393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e30d55393e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30d55393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e30d55393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e485134dd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e485134ddb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e485134dd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e485134dd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e663f1c1c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e663f1c1c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e485134dd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e485134dd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5de54c4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e5de54c47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67235ee5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67235ee5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e67235ee5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e67235ee5f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e67a9a880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e67a9a880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745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1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63" name="Google Shape;63;p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6" name="Google Shape;66;p1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7" name="Google Shape;67;p1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 name="Google Shape;76;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4" name="Google Shape;8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8" name="Google Shape;88;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9" name="Google Shape;8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 name="Shape 93"/>
        <p:cNvGrpSpPr/>
        <p:nvPr/>
      </p:nvGrpSpPr>
      <p:grpSpPr>
        <a:xfrm>
          <a:off x="0" y="0"/>
          <a:ext cx="0" cy="0"/>
          <a:chOff x="0" y="0"/>
          <a:chExt cx="0" cy="0"/>
        </a:xfrm>
      </p:grpSpPr>
      <p:sp>
        <p:nvSpPr>
          <p:cNvPr id="94" name="Google Shape;94;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7" name="Shape 97"/>
        <p:cNvGrpSpPr/>
        <p:nvPr/>
      </p:nvGrpSpPr>
      <p:grpSpPr>
        <a:xfrm>
          <a:off x="0" y="0"/>
          <a:ext cx="0" cy="0"/>
          <a:chOff x="0" y="0"/>
          <a:chExt cx="0" cy="0"/>
        </a:xfrm>
      </p:grpSpPr>
      <p:sp>
        <p:nvSpPr>
          <p:cNvPr id="98" name="Google Shape;98;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9" name="Google Shape;9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447038"/>
            <a:ext cx="7886700" cy="3189000"/>
          </a:xfrm>
          <a:prstGeom prst="rect">
            <a:avLst/>
          </a:prstGeom>
          <a:noFill/>
          <a:ln>
            <a:noFill/>
          </a:ln>
        </p:spPr>
        <p:txBody>
          <a:bodyPr anchorCtr="0" anchor="t" bIns="34275" lIns="68575" spcFirstLastPara="1" rIns="68575" wrap="square" tIns="34275">
            <a:normAutofit/>
          </a:bodyPr>
          <a:lstStyle>
            <a:lvl1pPr indent="-361950" lvl="0" marL="457200" algn="l">
              <a:lnSpc>
                <a:spcPct val="110000"/>
              </a:lnSpc>
              <a:spcBef>
                <a:spcPts val="800"/>
              </a:spcBef>
              <a:spcAft>
                <a:spcPts val="0"/>
              </a:spcAft>
              <a:buClr>
                <a:schemeClr val="dk1"/>
              </a:buClr>
              <a:buSzPts val="2100"/>
              <a:buChar char="•"/>
              <a:defRPr sz="2100"/>
            </a:lvl1pPr>
            <a:lvl2pPr indent="-342900" lvl="1" marL="914400" algn="l">
              <a:lnSpc>
                <a:spcPct val="110000"/>
              </a:lnSpc>
              <a:spcBef>
                <a:spcPts val="400"/>
              </a:spcBef>
              <a:spcAft>
                <a:spcPts val="0"/>
              </a:spcAft>
              <a:buClr>
                <a:schemeClr val="dk1"/>
              </a:buClr>
              <a:buSzPts val="1800"/>
              <a:buChar char="•"/>
              <a:defRPr sz="1800"/>
            </a:lvl2pPr>
            <a:lvl3pPr indent="-323850" lvl="2" marL="1371600" algn="l">
              <a:lnSpc>
                <a:spcPct val="110000"/>
              </a:lnSpc>
              <a:spcBef>
                <a:spcPts val="400"/>
              </a:spcBef>
              <a:spcAft>
                <a:spcPts val="0"/>
              </a:spcAft>
              <a:buClr>
                <a:schemeClr val="dk1"/>
              </a:buClr>
              <a:buSzPts val="1500"/>
              <a:buChar char="•"/>
              <a:defRPr sz="1500"/>
            </a:lvl3pPr>
            <a:lvl4pPr indent="-317500" lvl="3" marL="1828800" algn="l">
              <a:lnSpc>
                <a:spcPct val="110000"/>
              </a:lnSpc>
              <a:spcBef>
                <a:spcPts val="400"/>
              </a:spcBef>
              <a:spcAft>
                <a:spcPts val="0"/>
              </a:spcAft>
              <a:buClr>
                <a:schemeClr val="dk1"/>
              </a:buClr>
              <a:buSzPts val="1400"/>
              <a:buChar char="•"/>
              <a:defRPr sz="1400"/>
            </a:lvl4pPr>
            <a:lvl5pPr indent="-317500" lvl="4" marL="2286000" algn="l">
              <a:lnSpc>
                <a:spcPct val="110000"/>
              </a:lnSpc>
              <a:spcBef>
                <a:spcPts val="40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Tag=AccentColor&#10;Flavor=Light&#10;Target=FillAndLine" id="21" name="Google Shape;21;p3"/>
          <p:cNvSpPr/>
          <p:nvPr/>
        </p:nvSpPr>
        <p:spPr>
          <a:xfrm>
            <a:off x="628649" y="1282446"/>
            <a:ext cx="7886700" cy="20574"/>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 name="Shape 100"/>
        <p:cNvGrpSpPr/>
        <p:nvPr/>
      </p:nvGrpSpPr>
      <p:grpSpPr>
        <a:xfrm>
          <a:off x="0" y="0"/>
          <a:ext cx="0" cy="0"/>
          <a:chOff x="0" y="0"/>
          <a:chExt cx="0" cy="0"/>
        </a:xfrm>
      </p:grpSpPr>
      <p:sp>
        <p:nvSpPr>
          <p:cNvPr id="101" name="Google Shape;101;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3" name="Google Shape;103;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4" name="Google Shape;104;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5" name="Google Shape;10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08" name="Google Shape;10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 name="Shape 109"/>
        <p:cNvGrpSpPr/>
        <p:nvPr/>
      </p:nvGrpSpPr>
      <p:grpSpPr>
        <a:xfrm>
          <a:off x="0" y="0"/>
          <a:ext cx="0" cy="0"/>
          <a:chOff x="0" y="0"/>
          <a:chExt cx="0" cy="0"/>
        </a:xfrm>
      </p:grpSpPr>
      <p:sp>
        <p:nvSpPr>
          <p:cNvPr id="110" name="Google Shape;110;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1" name="Google Shape;111;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 name="Google Shape;26;p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30" name="Google Shape;30;p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6"/>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6"/>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2" name="Google Shape;42;p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8" name="Google Shape;48;p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51" name="Google Shape;51;p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1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6" name="Google Shape;56;p1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8" name="Google Shape;58;p1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6FA8D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FA8DC"/>
        </a:solidFill>
      </p:bgPr>
    </p:bg>
    <p:spTree>
      <p:nvGrpSpPr>
        <p:cNvPr id="70" name="Shape 70"/>
        <p:cNvGrpSpPr/>
        <p:nvPr/>
      </p:nvGrpSpPr>
      <p:grpSpPr>
        <a:xfrm>
          <a:off x="0" y="0"/>
          <a:ext cx="0" cy="0"/>
          <a:chOff x="0" y="0"/>
          <a:chExt cx="0" cy="0"/>
        </a:xfrm>
      </p:grpSpPr>
      <p:sp>
        <p:nvSpPr>
          <p:cNvPr id="71" name="Google Shape;71;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2" name="Google Shape;72;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73" name="Google Shape;7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8.jp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8.jp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5.png"/><Relationship Id="rId8"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4.png"/></Relationships>
</file>

<file path=ppt/slides/_rels/slide30.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3.png"/><Relationship Id="rId13"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42.png"/><Relationship Id="rId15" Type="http://schemas.openxmlformats.org/officeDocument/2006/relationships/image" Target="../media/image51.png"/><Relationship Id="rId14" Type="http://schemas.openxmlformats.org/officeDocument/2006/relationships/image" Target="../media/image52.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jpg"/><Relationship Id="rId4" Type="http://schemas.openxmlformats.org/officeDocument/2006/relationships/image" Target="../media/image56.png"/><Relationship Id="rId5"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matific.com/au/en-au/login-page/"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5.jpg"/><Relationship Id="rId4"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youtube.com/c/ArtforKidsHub/videos" TargetMode="External"/><Relationship Id="rId4" Type="http://schemas.openxmlformats.org/officeDocument/2006/relationships/image" Target="../media/image63.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15.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hyperlink" Target="http://www.youtube.com/watch?v=CgpExkmY6Y0" TargetMode="External"/><Relationship Id="rId5"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6"/>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sz="5200">
                <a:latin typeface="Bad Script"/>
                <a:ea typeface="Bad Script"/>
                <a:cs typeface="Bad Script"/>
                <a:sym typeface="Bad Script"/>
              </a:rPr>
              <a:t>Stage 3 Term 3 - Week 7</a:t>
            </a:r>
            <a:endParaRPr sz="5200">
              <a:latin typeface="Bad Script"/>
              <a:ea typeface="Bad Script"/>
              <a:cs typeface="Bad Script"/>
              <a:sym typeface="Bad Script"/>
            </a:endParaRPr>
          </a:p>
        </p:txBody>
      </p:sp>
      <p:sp>
        <p:nvSpPr>
          <p:cNvPr id="120" name="Google Shape;120;p26"/>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sz="2100">
                <a:latin typeface="Arapey"/>
                <a:ea typeface="Arapey"/>
                <a:cs typeface="Arapey"/>
                <a:sym typeface="Arapey"/>
              </a:rPr>
              <a:t>Tuesday 24th of August 2021 </a:t>
            </a:r>
            <a:endParaRPr sz="2100">
              <a:latin typeface="Arapey"/>
              <a:ea typeface="Arapey"/>
              <a:cs typeface="Arapey"/>
              <a:sym typeface="Arapey"/>
            </a:endParaRPr>
          </a:p>
        </p:txBody>
      </p:sp>
      <p:sp>
        <p:nvSpPr>
          <p:cNvPr id="121" name="Google Shape;121;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2" name="Google Shape;122;p26"/>
          <p:cNvPicPr preferRelativeResize="0"/>
          <p:nvPr/>
        </p:nvPicPr>
        <p:blipFill rotWithShape="1">
          <a:blip r:embed="rId3">
            <a:alphaModFix/>
          </a:blip>
          <a:srcRect b="15010" l="0" r="0" t="3589"/>
          <a:stretch/>
        </p:blipFill>
        <p:spPr>
          <a:xfrm>
            <a:off x="7334050" y="69075"/>
            <a:ext cx="1720076" cy="1866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5"/>
          <p:cNvPicPr preferRelativeResize="0"/>
          <p:nvPr/>
        </p:nvPicPr>
        <p:blipFill>
          <a:blip r:embed="rId3">
            <a:alphaModFix/>
          </a:blip>
          <a:stretch>
            <a:fillRect/>
          </a:stretch>
        </p:blipFill>
        <p:spPr>
          <a:xfrm>
            <a:off x="6804450" y="111875"/>
            <a:ext cx="2240700" cy="860900"/>
          </a:xfrm>
          <a:prstGeom prst="rect">
            <a:avLst/>
          </a:prstGeom>
          <a:noFill/>
          <a:ln>
            <a:noFill/>
          </a:ln>
        </p:spPr>
      </p:pic>
      <p:pic>
        <p:nvPicPr>
          <p:cNvPr id="188" name="Google Shape;188;p35"/>
          <p:cNvPicPr preferRelativeResize="0"/>
          <p:nvPr/>
        </p:nvPicPr>
        <p:blipFill>
          <a:blip r:embed="rId4">
            <a:alphaModFix/>
          </a:blip>
          <a:stretch>
            <a:fillRect/>
          </a:stretch>
        </p:blipFill>
        <p:spPr>
          <a:xfrm>
            <a:off x="131800" y="1069063"/>
            <a:ext cx="7475450" cy="40744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6"/>
          <p:cNvPicPr preferRelativeResize="0"/>
          <p:nvPr/>
        </p:nvPicPr>
        <p:blipFill>
          <a:blip r:embed="rId3">
            <a:alphaModFix/>
          </a:blip>
          <a:stretch>
            <a:fillRect/>
          </a:stretch>
        </p:blipFill>
        <p:spPr>
          <a:xfrm>
            <a:off x="328763" y="1847125"/>
            <a:ext cx="8486476" cy="2336075"/>
          </a:xfrm>
          <a:prstGeom prst="rect">
            <a:avLst/>
          </a:prstGeom>
          <a:noFill/>
          <a:ln>
            <a:noFill/>
          </a:ln>
        </p:spPr>
      </p:pic>
      <p:pic>
        <p:nvPicPr>
          <p:cNvPr id="194" name="Google Shape;194;p36"/>
          <p:cNvPicPr preferRelativeResize="0"/>
          <p:nvPr/>
        </p:nvPicPr>
        <p:blipFill>
          <a:blip r:embed="rId4">
            <a:alphaModFix/>
          </a:blip>
          <a:stretch>
            <a:fillRect/>
          </a:stretch>
        </p:blipFill>
        <p:spPr>
          <a:xfrm>
            <a:off x="3472813" y="189500"/>
            <a:ext cx="2860525" cy="730725"/>
          </a:xfrm>
          <a:prstGeom prst="rect">
            <a:avLst/>
          </a:prstGeom>
          <a:noFill/>
          <a:ln>
            <a:noFill/>
          </a:ln>
        </p:spPr>
      </p:pic>
      <p:pic>
        <p:nvPicPr>
          <p:cNvPr id="195" name="Google Shape;195;p36"/>
          <p:cNvPicPr preferRelativeResize="0"/>
          <p:nvPr/>
        </p:nvPicPr>
        <p:blipFill>
          <a:blip r:embed="rId5">
            <a:alphaModFix/>
          </a:blip>
          <a:stretch>
            <a:fillRect/>
          </a:stretch>
        </p:blipFill>
        <p:spPr>
          <a:xfrm>
            <a:off x="3243562" y="880925"/>
            <a:ext cx="3319025" cy="666125"/>
          </a:xfrm>
          <a:prstGeom prst="rect">
            <a:avLst/>
          </a:prstGeom>
          <a:noFill/>
          <a:ln>
            <a:noFill/>
          </a:ln>
        </p:spPr>
      </p:pic>
      <p:sp>
        <p:nvSpPr>
          <p:cNvPr id="196" name="Google Shape;196;p36"/>
          <p:cNvSpPr/>
          <p:nvPr/>
        </p:nvSpPr>
        <p:spPr>
          <a:xfrm rot="7893081">
            <a:off x="2149791" y="4228945"/>
            <a:ext cx="694718" cy="785102"/>
          </a:xfrm>
          <a:prstGeom prst="curvedLeftArrow">
            <a:avLst>
              <a:gd fmla="val 25000" name="adj1"/>
              <a:gd fmla="val 50000" name="adj2"/>
              <a:gd fmla="val 2500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6"/>
          <p:cNvSpPr txBox="1"/>
          <p:nvPr/>
        </p:nvSpPr>
        <p:spPr>
          <a:xfrm>
            <a:off x="3294175" y="4363350"/>
            <a:ext cx="336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omic Sans MS"/>
                <a:ea typeface="Comic Sans MS"/>
                <a:cs typeface="Comic Sans MS"/>
                <a:sym typeface="Comic Sans MS"/>
              </a:rPr>
              <a:t>Let’s look at this in detail using our J.K Rowling example.</a:t>
            </a:r>
            <a:endParaRPr sz="1600">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nvSpPr>
        <p:spPr>
          <a:xfrm>
            <a:off x="26400" y="0"/>
            <a:ext cx="9091200" cy="585000"/>
          </a:xfrm>
          <a:prstGeom prst="rect">
            <a:avLst/>
          </a:prstGeom>
          <a:solidFill>
            <a:srgbClr val="FFAB4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24242"/>
                </a:solidFill>
                <a:latin typeface="Comic Sans MS"/>
                <a:ea typeface="Comic Sans MS"/>
                <a:cs typeface="Comic Sans MS"/>
                <a:sym typeface="Comic Sans MS"/>
              </a:rPr>
              <a:t>Biography</a:t>
            </a:r>
            <a:endParaRPr b="1" sz="2800">
              <a:solidFill>
                <a:srgbClr val="424242"/>
              </a:solidFill>
              <a:latin typeface="Comic Sans MS"/>
              <a:ea typeface="Comic Sans MS"/>
              <a:cs typeface="Comic Sans MS"/>
              <a:sym typeface="Comic Sans MS"/>
            </a:endParaRPr>
          </a:p>
        </p:txBody>
      </p:sp>
      <p:pic>
        <p:nvPicPr>
          <p:cNvPr id="203" name="Google Shape;203;p37"/>
          <p:cNvPicPr preferRelativeResize="0"/>
          <p:nvPr/>
        </p:nvPicPr>
        <p:blipFill>
          <a:blip r:embed="rId3">
            <a:alphaModFix/>
          </a:blip>
          <a:stretch>
            <a:fillRect/>
          </a:stretch>
        </p:blipFill>
        <p:spPr>
          <a:xfrm>
            <a:off x="3042825" y="917025"/>
            <a:ext cx="5834325" cy="1978275"/>
          </a:xfrm>
          <a:prstGeom prst="rect">
            <a:avLst/>
          </a:prstGeom>
          <a:noFill/>
          <a:ln>
            <a:noFill/>
          </a:ln>
        </p:spPr>
      </p:pic>
      <p:sp>
        <p:nvSpPr>
          <p:cNvPr id="204" name="Google Shape;204;p37"/>
          <p:cNvSpPr txBox="1"/>
          <p:nvPr/>
        </p:nvSpPr>
        <p:spPr>
          <a:xfrm>
            <a:off x="124450" y="917025"/>
            <a:ext cx="2639700" cy="34170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omic Sans MS"/>
                <a:ea typeface="Comic Sans MS"/>
                <a:cs typeface="Comic Sans MS"/>
                <a:sym typeface="Comic Sans MS"/>
              </a:rPr>
              <a:t>Introduction / Orientation</a:t>
            </a:r>
            <a:endParaRPr u="sng">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The biography begins with an orientation that introduces the person and explains why they are a celebrated person.</a:t>
            </a:r>
            <a:endParaRPr>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It includes attention grabbing details of the person’s life that make the </a:t>
            </a:r>
            <a:r>
              <a:rPr lang="en">
                <a:latin typeface="Comic Sans MS"/>
                <a:ea typeface="Comic Sans MS"/>
                <a:cs typeface="Comic Sans MS"/>
                <a:sym typeface="Comic Sans MS"/>
              </a:rPr>
              <a:t>audience</a:t>
            </a:r>
            <a:r>
              <a:rPr lang="en">
                <a:latin typeface="Comic Sans MS"/>
                <a:ea typeface="Comic Sans MS"/>
                <a:cs typeface="Comic Sans MS"/>
                <a:sym typeface="Comic Sans MS"/>
              </a:rPr>
              <a:t> want to read on.</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nvSpPr>
        <p:spPr>
          <a:xfrm>
            <a:off x="26400" y="0"/>
            <a:ext cx="9091200" cy="585000"/>
          </a:xfrm>
          <a:prstGeom prst="rect">
            <a:avLst/>
          </a:prstGeom>
          <a:solidFill>
            <a:srgbClr val="FFAB4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24242"/>
                </a:solidFill>
                <a:latin typeface="Comic Sans MS"/>
                <a:ea typeface="Comic Sans MS"/>
                <a:cs typeface="Comic Sans MS"/>
                <a:sym typeface="Comic Sans MS"/>
              </a:rPr>
              <a:t>Biography</a:t>
            </a:r>
            <a:endParaRPr b="1" sz="2800">
              <a:solidFill>
                <a:srgbClr val="424242"/>
              </a:solidFill>
              <a:latin typeface="Comic Sans MS"/>
              <a:ea typeface="Comic Sans MS"/>
              <a:cs typeface="Comic Sans MS"/>
              <a:sym typeface="Comic Sans MS"/>
            </a:endParaRPr>
          </a:p>
        </p:txBody>
      </p:sp>
      <p:sp>
        <p:nvSpPr>
          <p:cNvPr id="210" name="Google Shape;210;p38"/>
          <p:cNvSpPr txBox="1"/>
          <p:nvPr/>
        </p:nvSpPr>
        <p:spPr>
          <a:xfrm>
            <a:off x="108200" y="657375"/>
            <a:ext cx="2701500" cy="45252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latin typeface="Comic Sans MS"/>
                <a:ea typeface="Comic Sans MS"/>
                <a:cs typeface="Comic Sans MS"/>
                <a:sym typeface="Comic Sans MS"/>
              </a:rPr>
              <a:t>Key Events</a:t>
            </a:r>
            <a:endParaRPr sz="1300" u="sng">
              <a:latin typeface="Comic Sans MS"/>
              <a:ea typeface="Comic Sans MS"/>
              <a:cs typeface="Comic Sans MS"/>
              <a:sym typeface="Comic Sans MS"/>
            </a:endParaRPr>
          </a:p>
          <a:p>
            <a:pPr indent="0" lvl="0" marL="0" rtl="0" algn="l">
              <a:spcBef>
                <a:spcPts val="0"/>
              </a:spcBef>
              <a:spcAft>
                <a:spcPts val="0"/>
              </a:spcAft>
              <a:buNone/>
            </a:pPr>
            <a:r>
              <a:t/>
            </a:r>
            <a:endParaRPr sz="500">
              <a:latin typeface="Comic Sans MS"/>
              <a:ea typeface="Comic Sans MS"/>
              <a:cs typeface="Comic Sans MS"/>
              <a:sym typeface="Comic Sans MS"/>
            </a:endParaRPr>
          </a:p>
          <a:p>
            <a:pPr indent="-311150" lvl="0" marL="457200" rtl="0" algn="l">
              <a:spcBef>
                <a:spcPts val="0"/>
              </a:spcBef>
              <a:spcAft>
                <a:spcPts val="0"/>
              </a:spcAft>
              <a:buSzPts val="1300"/>
              <a:buFont typeface="Comic Sans MS"/>
              <a:buChar char="●"/>
            </a:pPr>
            <a:r>
              <a:rPr lang="en" sz="1300">
                <a:latin typeface="Comic Sans MS"/>
                <a:ea typeface="Comic Sans MS"/>
                <a:cs typeface="Comic Sans MS"/>
                <a:sym typeface="Comic Sans MS"/>
              </a:rPr>
              <a:t>The </a:t>
            </a:r>
            <a:r>
              <a:rPr lang="en" sz="1300">
                <a:latin typeface="Comic Sans MS"/>
                <a:ea typeface="Comic Sans MS"/>
                <a:cs typeface="Comic Sans MS"/>
                <a:sym typeface="Comic Sans MS"/>
              </a:rPr>
              <a:t>biography contains a series of paragraphs that describe the key life events of the person in chronological order.</a:t>
            </a:r>
            <a:endParaRPr sz="1300">
              <a:latin typeface="Comic Sans MS"/>
              <a:ea typeface="Comic Sans MS"/>
              <a:cs typeface="Comic Sans MS"/>
              <a:sym typeface="Comic Sans MS"/>
            </a:endParaRPr>
          </a:p>
          <a:p>
            <a:pPr indent="0" lvl="0" marL="457200" rtl="0" algn="l">
              <a:spcBef>
                <a:spcPts val="0"/>
              </a:spcBef>
              <a:spcAft>
                <a:spcPts val="0"/>
              </a:spcAft>
              <a:buNone/>
            </a:pPr>
            <a:r>
              <a:t/>
            </a:r>
            <a:endParaRPr sz="500">
              <a:latin typeface="Comic Sans MS"/>
              <a:ea typeface="Comic Sans MS"/>
              <a:cs typeface="Comic Sans MS"/>
              <a:sym typeface="Comic Sans MS"/>
            </a:endParaRPr>
          </a:p>
          <a:p>
            <a:pPr indent="-311150" lvl="0" marL="457200" rtl="0" algn="l">
              <a:spcBef>
                <a:spcPts val="0"/>
              </a:spcBef>
              <a:spcAft>
                <a:spcPts val="0"/>
              </a:spcAft>
              <a:buSzPts val="1300"/>
              <a:buFont typeface="Comic Sans MS"/>
              <a:buChar char="●"/>
            </a:pPr>
            <a:r>
              <a:rPr lang="en" sz="1300">
                <a:solidFill>
                  <a:schemeClr val="dk1"/>
                </a:solidFill>
                <a:latin typeface="Comic Sans MS"/>
                <a:ea typeface="Comic Sans MS"/>
                <a:cs typeface="Comic Sans MS"/>
                <a:sym typeface="Comic Sans MS"/>
              </a:rPr>
              <a:t>Key events include their date and place of birth (and death, if applicable), early life family, home, education and influences that help the audience understand the person.</a:t>
            </a:r>
            <a:endParaRPr sz="1300">
              <a:solidFill>
                <a:schemeClr val="dk1"/>
              </a:solidFill>
              <a:latin typeface="Comic Sans MS"/>
              <a:ea typeface="Comic Sans MS"/>
              <a:cs typeface="Comic Sans MS"/>
              <a:sym typeface="Comic Sans MS"/>
            </a:endParaRPr>
          </a:p>
          <a:p>
            <a:pPr indent="0" lvl="0" marL="457200" rtl="0" algn="l">
              <a:spcBef>
                <a:spcPts val="0"/>
              </a:spcBef>
              <a:spcAft>
                <a:spcPts val="0"/>
              </a:spcAft>
              <a:buNone/>
            </a:pPr>
            <a:r>
              <a:t/>
            </a:r>
            <a:endParaRPr sz="500">
              <a:solidFill>
                <a:schemeClr val="dk1"/>
              </a:solidFill>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sz="1300">
                <a:latin typeface="Comic Sans MS"/>
                <a:ea typeface="Comic Sans MS"/>
                <a:cs typeface="Comic Sans MS"/>
                <a:sym typeface="Comic Sans MS"/>
              </a:rPr>
              <a:t>It gives specific details about people, places, events, dates and times</a:t>
            </a:r>
            <a:r>
              <a:rPr lang="en">
                <a:latin typeface="Comic Sans MS"/>
                <a:ea typeface="Comic Sans MS"/>
                <a:cs typeface="Comic Sans MS"/>
                <a:sym typeface="Comic Sans MS"/>
              </a:rPr>
              <a:t>.</a:t>
            </a:r>
            <a:endParaRPr>
              <a:latin typeface="Comic Sans MS"/>
              <a:ea typeface="Comic Sans MS"/>
              <a:cs typeface="Comic Sans MS"/>
              <a:sym typeface="Comic Sans MS"/>
            </a:endParaRPr>
          </a:p>
          <a:p>
            <a:pPr indent="0" lvl="0" marL="0" rtl="0" algn="l">
              <a:spcBef>
                <a:spcPts val="0"/>
              </a:spcBef>
              <a:spcAft>
                <a:spcPts val="0"/>
              </a:spcAft>
              <a:buNone/>
            </a:pPr>
            <a:r>
              <a:t/>
            </a:r>
            <a:endParaRPr sz="500">
              <a:latin typeface="Comic Sans MS"/>
              <a:ea typeface="Comic Sans MS"/>
              <a:cs typeface="Comic Sans MS"/>
              <a:sym typeface="Comic Sans MS"/>
            </a:endParaRPr>
          </a:p>
          <a:p>
            <a:pPr indent="-311150" lvl="0" marL="457200" rtl="0" algn="l">
              <a:spcBef>
                <a:spcPts val="0"/>
              </a:spcBef>
              <a:spcAft>
                <a:spcPts val="0"/>
              </a:spcAft>
              <a:buSzPts val="1300"/>
              <a:buFont typeface="Comic Sans MS"/>
              <a:buChar char="●"/>
            </a:pPr>
            <a:r>
              <a:rPr lang="en" sz="1300">
                <a:latin typeface="Comic Sans MS"/>
                <a:ea typeface="Comic Sans MS"/>
                <a:cs typeface="Comic Sans MS"/>
                <a:sym typeface="Comic Sans MS"/>
              </a:rPr>
              <a:t>It describes how these experiences helped to shape the person they became.</a:t>
            </a:r>
            <a:endParaRPr sz="1300">
              <a:latin typeface="Comic Sans MS"/>
              <a:ea typeface="Comic Sans MS"/>
              <a:cs typeface="Comic Sans MS"/>
              <a:sym typeface="Comic Sans MS"/>
            </a:endParaRPr>
          </a:p>
        </p:txBody>
      </p:sp>
      <p:pic>
        <p:nvPicPr>
          <p:cNvPr id="211" name="Google Shape;211;p38"/>
          <p:cNvPicPr preferRelativeResize="0"/>
          <p:nvPr/>
        </p:nvPicPr>
        <p:blipFill>
          <a:blip r:embed="rId3">
            <a:alphaModFix/>
          </a:blip>
          <a:stretch>
            <a:fillRect/>
          </a:stretch>
        </p:blipFill>
        <p:spPr>
          <a:xfrm>
            <a:off x="2916550" y="672425"/>
            <a:ext cx="6075049" cy="42491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9"/>
          <p:cNvSpPr txBox="1"/>
          <p:nvPr/>
        </p:nvSpPr>
        <p:spPr>
          <a:xfrm>
            <a:off x="26400" y="0"/>
            <a:ext cx="9091200" cy="585000"/>
          </a:xfrm>
          <a:prstGeom prst="rect">
            <a:avLst/>
          </a:prstGeom>
          <a:solidFill>
            <a:srgbClr val="FFAB4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24242"/>
                </a:solidFill>
                <a:latin typeface="Comic Sans MS"/>
                <a:ea typeface="Comic Sans MS"/>
                <a:cs typeface="Comic Sans MS"/>
                <a:sym typeface="Comic Sans MS"/>
              </a:rPr>
              <a:t>Biography</a:t>
            </a:r>
            <a:endParaRPr b="1" sz="2800">
              <a:solidFill>
                <a:srgbClr val="424242"/>
              </a:solidFill>
              <a:latin typeface="Comic Sans MS"/>
              <a:ea typeface="Comic Sans MS"/>
              <a:cs typeface="Comic Sans MS"/>
              <a:sym typeface="Comic Sans MS"/>
            </a:endParaRPr>
          </a:p>
        </p:txBody>
      </p:sp>
      <p:sp>
        <p:nvSpPr>
          <p:cNvPr id="217" name="Google Shape;217;p39"/>
          <p:cNvSpPr txBox="1"/>
          <p:nvPr/>
        </p:nvSpPr>
        <p:spPr>
          <a:xfrm>
            <a:off x="91975" y="998450"/>
            <a:ext cx="2701500" cy="29862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omic Sans MS"/>
                <a:ea typeface="Comic Sans MS"/>
                <a:cs typeface="Comic Sans MS"/>
                <a:sym typeface="Comic Sans MS"/>
              </a:rPr>
              <a:t>Summary</a:t>
            </a:r>
            <a:endParaRPr u="sng">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The </a:t>
            </a:r>
            <a:r>
              <a:rPr lang="en">
                <a:latin typeface="Comic Sans MS"/>
                <a:ea typeface="Comic Sans MS"/>
                <a:cs typeface="Comic Sans MS"/>
                <a:sym typeface="Comic Sans MS"/>
              </a:rPr>
              <a:t>biography ends with a summary that restates the person’s importance and their contribution to society.</a:t>
            </a:r>
            <a:endParaRPr>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solidFill>
                  <a:schemeClr val="dk1"/>
                </a:solidFill>
                <a:latin typeface="Comic Sans MS"/>
                <a:ea typeface="Comic Sans MS"/>
                <a:cs typeface="Comic Sans MS"/>
                <a:sym typeface="Comic Sans MS"/>
              </a:rPr>
              <a:t>It </a:t>
            </a:r>
            <a:r>
              <a:rPr lang="en">
                <a:solidFill>
                  <a:schemeClr val="dk1"/>
                </a:solidFill>
                <a:latin typeface="Comic Sans MS"/>
                <a:ea typeface="Comic Sans MS"/>
                <a:cs typeface="Comic Sans MS"/>
                <a:sym typeface="Comic Sans MS"/>
              </a:rPr>
              <a:t>includes what they are doing now, or how they will be remembered.</a:t>
            </a:r>
            <a:endParaRPr>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p:txBody>
      </p:sp>
      <p:pic>
        <p:nvPicPr>
          <p:cNvPr id="218" name="Google Shape;218;p39"/>
          <p:cNvPicPr preferRelativeResize="0"/>
          <p:nvPr/>
        </p:nvPicPr>
        <p:blipFill>
          <a:blip r:embed="rId3">
            <a:alphaModFix/>
          </a:blip>
          <a:stretch>
            <a:fillRect/>
          </a:stretch>
        </p:blipFill>
        <p:spPr>
          <a:xfrm>
            <a:off x="2913225" y="1322075"/>
            <a:ext cx="6086026" cy="1991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txBox="1"/>
          <p:nvPr/>
        </p:nvSpPr>
        <p:spPr>
          <a:xfrm>
            <a:off x="26400" y="0"/>
            <a:ext cx="9091200" cy="585000"/>
          </a:xfrm>
          <a:prstGeom prst="rect">
            <a:avLst/>
          </a:prstGeom>
          <a:solidFill>
            <a:srgbClr val="FFAB4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24242"/>
                </a:solidFill>
                <a:latin typeface="Comic Sans MS"/>
                <a:ea typeface="Comic Sans MS"/>
                <a:cs typeface="Comic Sans MS"/>
                <a:sym typeface="Comic Sans MS"/>
              </a:rPr>
              <a:t>Biography - Let’s review</a:t>
            </a:r>
            <a:endParaRPr b="1" sz="2800">
              <a:solidFill>
                <a:srgbClr val="424242"/>
              </a:solidFill>
              <a:latin typeface="Comic Sans MS"/>
              <a:ea typeface="Comic Sans MS"/>
              <a:cs typeface="Comic Sans MS"/>
              <a:sym typeface="Comic Sans MS"/>
            </a:endParaRPr>
          </a:p>
        </p:txBody>
      </p:sp>
      <p:sp>
        <p:nvSpPr>
          <p:cNvPr id="224" name="Google Shape;224;p40"/>
          <p:cNvSpPr txBox="1"/>
          <p:nvPr/>
        </p:nvSpPr>
        <p:spPr>
          <a:xfrm>
            <a:off x="91975" y="998450"/>
            <a:ext cx="8403600" cy="25551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omic Sans MS"/>
                <a:ea typeface="Comic Sans MS"/>
                <a:cs typeface="Comic Sans MS"/>
                <a:sym typeface="Comic Sans MS"/>
              </a:rPr>
              <a:t>Answer the following questions to check your understanding:</a:t>
            </a:r>
            <a:endParaRPr u="sng">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latin typeface="Comic Sans MS"/>
                <a:ea typeface="Comic Sans MS"/>
                <a:cs typeface="Comic Sans MS"/>
                <a:sym typeface="Comic Sans MS"/>
              </a:rPr>
              <a:t>What is the purpose of a biography?</a:t>
            </a:r>
            <a:endParaRPr>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Clr>
                <a:schemeClr val="dk1"/>
              </a:buClr>
              <a:buSzPts val="1400"/>
              <a:buFont typeface="Comic Sans MS"/>
              <a:buAutoNum type="arabicPeriod"/>
            </a:pPr>
            <a:r>
              <a:rPr lang="en">
                <a:solidFill>
                  <a:schemeClr val="dk1"/>
                </a:solidFill>
                <a:latin typeface="Comic Sans MS"/>
                <a:ea typeface="Comic Sans MS"/>
                <a:cs typeface="Comic Sans MS"/>
                <a:sym typeface="Comic Sans MS"/>
              </a:rPr>
              <a:t>How are bi</a:t>
            </a:r>
            <a:r>
              <a:rPr lang="en">
                <a:latin typeface="Comic Sans MS"/>
                <a:ea typeface="Comic Sans MS"/>
                <a:cs typeface="Comic Sans MS"/>
                <a:sym typeface="Comic Sans MS"/>
              </a:rPr>
              <a:t>ographies generally structured?</a:t>
            </a:r>
            <a:endParaRPr>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latin typeface="Comic Sans MS"/>
                <a:ea typeface="Comic Sans MS"/>
                <a:cs typeface="Comic Sans MS"/>
                <a:sym typeface="Comic Sans MS"/>
              </a:rPr>
              <a:t>What </a:t>
            </a:r>
            <a:r>
              <a:rPr lang="en">
                <a:solidFill>
                  <a:schemeClr val="dk1"/>
                </a:solidFill>
                <a:latin typeface="Comic Sans MS"/>
                <a:ea typeface="Comic Sans MS"/>
                <a:cs typeface="Comic Sans MS"/>
                <a:sym typeface="Comic Sans MS"/>
              </a:rPr>
              <a:t>information should be included</a:t>
            </a:r>
            <a:r>
              <a:rPr lang="en">
                <a:latin typeface="Comic Sans MS"/>
                <a:ea typeface="Comic Sans MS"/>
                <a:cs typeface="Comic Sans MS"/>
                <a:sym typeface="Comic Sans MS"/>
              </a:rPr>
              <a:t> in the introduction/orientation of a biography?</a:t>
            </a:r>
            <a:endParaRPr>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solidFill>
                  <a:schemeClr val="dk1"/>
                </a:solidFill>
                <a:latin typeface="Comic Sans MS"/>
                <a:ea typeface="Comic Sans MS"/>
                <a:cs typeface="Comic Sans MS"/>
                <a:sym typeface="Comic Sans MS"/>
              </a:rPr>
              <a:t>What </a:t>
            </a:r>
            <a:r>
              <a:rPr lang="en">
                <a:solidFill>
                  <a:schemeClr val="dk1"/>
                </a:solidFill>
                <a:latin typeface="Comic Sans MS"/>
                <a:ea typeface="Comic Sans MS"/>
                <a:cs typeface="Comic Sans MS"/>
                <a:sym typeface="Comic Sans MS"/>
              </a:rPr>
              <a:t>information should be included</a:t>
            </a:r>
            <a:r>
              <a:rPr lang="en">
                <a:solidFill>
                  <a:schemeClr val="dk1"/>
                </a:solidFill>
                <a:latin typeface="Comic Sans MS"/>
                <a:ea typeface="Comic Sans MS"/>
                <a:cs typeface="Comic Sans MS"/>
                <a:sym typeface="Comic Sans MS"/>
              </a:rPr>
              <a:t> in the key events section of the a biography?</a:t>
            </a:r>
            <a:endParaRPr>
              <a:solidFill>
                <a:schemeClr val="dk1"/>
              </a:solidFill>
              <a:latin typeface="Comic Sans MS"/>
              <a:ea typeface="Comic Sans MS"/>
              <a:cs typeface="Comic Sans MS"/>
              <a:sym typeface="Comic Sans MS"/>
            </a:endParaRPr>
          </a:p>
          <a:p>
            <a:pPr indent="0" lvl="0" marL="457200" rtl="0" algn="l">
              <a:spcBef>
                <a:spcPts val="0"/>
              </a:spcBef>
              <a:spcAft>
                <a:spcPts val="0"/>
              </a:spcAft>
              <a:buNone/>
            </a:pPr>
            <a:r>
              <a:t/>
            </a:r>
            <a:endParaRPr>
              <a:solidFill>
                <a:schemeClr val="dk1"/>
              </a:solidFill>
              <a:latin typeface="Comic Sans MS"/>
              <a:ea typeface="Comic Sans MS"/>
              <a:cs typeface="Comic Sans MS"/>
              <a:sym typeface="Comic Sans MS"/>
            </a:endParaRPr>
          </a:p>
          <a:p>
            <a:pPr indent="-317500" lvl="0" marL="457200" rtl="0" algn="l">
              <a:spcBef>
                <a:spcPts val="0"/>
              </a:spcBef>
              <a:spcAft>
                <a:spcPts val="0"/>
              </a:spcAft>
              <a:buClr>
                <a:schemeClr val="dk1"/>
              </a:buClr>
              <a:buSzPts val="1400"/>
              <a:buFont typeface="Comic Sans MS"/>
              <a:buAutoNum type="arabicPeriod"/>
            </a:pPr>
            <a:r>
              <a:rPr lang="en">
                <a:solidFill>
                  <a:schemeClr val="dk1"/>
                </a:solidFill>
                <a:latin typeface="Comic Sans MS"/>
                <a:ea typeface="Comic Sans MS"/>
                <a:cs typeface="Comic Sans MS"/>
                <a:sym typeface="Comic Sans MS"/>
              </a:rPr>
              <a:t>What </a:t>
            </a:r>
            <a:r>
              <a:rPr lang="en">
                <a:solidFill>
                  <a:schemeClr val="dk1"/>
                </a:solidFill>
                <a:latin typeface="Comic Sans MS"/>
                <a:ea typeface="Comic Sans MS"/>
                <a:cs typeface="Comic Sans MS"/>
                <a:sym typeface="Comic Sans MS"/>
              </a:rPr>
              <a:t>information should be included</a:t>
            </a:r>
            <a:r>
              <a:rPr lang="en">
                <a:solidFill>
                  <a:schemeClr val="dk1"/>
                </a:solidFill>
                <a:latin typeface="Comic Sans MS"/>
                <a:ea typeface="Comic Sans MS"/>
                <a:cs typeface="Comic Sans MS"/>
                <a:sym typeface="Comic Sans MS"/>
              </a:rPr>
              <a:t> in the summary of a biography?</a:t>
            </a:r>
            <a:endParaRPr>
              <a:solidFill>
                <a:schemeClr val="dk1"/>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1"/>
          <p:cNvSpPr txBox="1"/>
          <p:nvPr/>
        </p:nvSpPr>
        <p:spPr>
          <a:xfrm>
            <a:off x="26400" y="0"/>
            <a:ext cx="9091200" cy="585000"/>
          </a:xfrm>
          <a:prstGeom prst="rect">
            <a:avLst/>
          </a:prstGeom>
          <a:solidFill>
            <a:srgbClr val="FFAB4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424242"/>
                </a:solidFill>
                <a:latin typeface="Comic Sans MS"/>
                <a:ea typeface="Comic Sans MS"/>
                <a:cs typeface="Comic Sans MS"/>
                <a:sym typeface="Comic Sans MS"/>
              </a:rPr>
              <a:t>Biography - Let’s review</a:t>
            </a:r>
            <a:endParaRPr b="1" sz="2800">
              <a:solidFill>
                <a:srgbClr val="424242"/>
              </a:solidFill>
              <a:latin typeface="Comic Sans MS"/>
              <a:ea typeface="Comic Sans MS"/>
              <a:cs typeface="Comic Sans MS"/>
              <a:sym typeface="Comic Sans MS"/>
            </a:endParaRPr>
          </a:p>
        </p:txBody>
      </p:sp>
      <p:sp>
        <p:nvSpPr>
          <p:cNvPr id="230" name="Google Shape;230;p41"/>
          <p:cNvSpPr txBox="1"/>
          <p:nvPr/>
        </p:nvSpPr>
        <p:spPr>
          <a:xfrm>
            <a:off x="91975" y="998450"/>
            <a:ext cx="8403600" cy="4063500"/>
          </a:xfrm>
          <a:prstGeom prst="rect">
            <a:avLst/>
          </a:prstGeom>
          <a:solidFill>
            <a:srgbClr val="CFE2F3"/>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Comic Sans MS"/>
                <a:ea typeface="Comic Sans MS"/>
                <a:cs typeface="Comic Sans MS"/>
                <a:sym typeface="Comic Sans MS"/>
              </a:rPr>
              <a:t>Answer the following questions to check your understanding:</a:t>
            </a:r>
            <a:endParaRPr u="sng">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latin typeface="Comic Sans MS"/>
                <a:ea typeface="Comic Sans MS"/>
                <a:cs typeface="Comic Sans MS"/>
                <a:sym typeface="Comic Sans MS"/>
              </a:rPr>
              <a:t>What</a:t>
            </a:r>
            <a:r>
              <a:rPr lang="en">
                <a:latin typeface="Comic Sans MS"/>
                <a:ea typeface="Comic Sans MS"/>
                <a:cs typeface="Comic Sans MS"/>
                <a:sym typeface="Comic Sans MS"/>
              </a:rPr>
              <a:t> is the purpose of a </a:t>
            </a:r>
            <a:r>
              <a:rPr lang="en">
                <a:latin typeface="Comic Sans MS"/>
                <a:ea typeface="Comic Sans MS"/>
                <a:cs typeface="Comic Sans MS"/>
                <a:sym typeface="Comic Sans MS"/>
              </a:rPr>
              <a:t>biography?</a:t>
            </a:r>
            <a:endParaRPr>
              <a:latin typeface="Comic Sans MS"/>
              <a:ea typeface="Comic Sans MS"/>
              <a:cs typeface="Comic Sans MS"/>
              <a:sym typeface="Comic Sans MS"/>
            </a:endParaRPr>
          </a:p>
          <a:p>
            <a:pPr indent="0" lvl="0" marL="457200" rtl="0" algn="l">
              <a:spcBef>
                <a:spcPts val="0"/>
              </a:spcBef>
              <a:spcAft>
                <a:spcPts val="0"/>
              </a:spcAft>
              <a:buNone/>
            </a:pPr>
            <a:r>
              <a:rPr lang="en">
                <a:solidFill>
                  <a:srgbClr val="FF0000"/>
                </a:solidFill>
                <a:latin typeface="Comic Sans MS"/>
                <a:ea typeface="Comic Sans MS"/>
                <a:cs typeface="Comic Sans MS"/>
                <a:sym typeface="Comic Sans MS"/>
              </a:rPr>
              <a:t>To retell the events, experiences and achievements of a person's life.</a:t>
            </a:r>
            <a:endParaRPr>
              <a:solidFill>
                <a:srgbClr val="FF0000"/>
              </a:solidFill>
              <a:latin typeface="Comic Sans MS"/>
              <a:ea typeface="Comic Sans MS"/>
              <a:cs typeface="Comic Sans MS"/>
              <a:sym typeface="Comic Sans MS"/>
            </a:endParaRPr>
          </a:p>
          <a:p>
            <a:pPr indent="0" lvl="0" marL="457200" rtl="0" algn="l">
              <a:spcBef>
                <a:spcPts val="0"/>
              </a:spcBef>
              <a:spcAft>
                <a:spcPts val="0"/>
              </a:spcAft>
              <a:buNone/>
            </a:pPr>
            <a:r>
              <a:t/>
            </a:r>
            <a:endParaRPr>
              <a:solidFill>
                <a:srgbClr val="FF0000"/>
              </a:solidFill>
              <a:latin typeface="Comic Sans MS"/>
              <a:ea typeface="Comic Sans MS"/>
              <a:cs typeface="Comic Sans MS"/>
              <a:sym typeface="Comic Sans MS"/>
            </a:endParaRPr>
          </a:p>
          <a:p>
            <a:pPr indent="-317500" lvl="0" marL="457200" rtl="0" algn="l">
              <a:spcBef>
                <a:spcPts val="0"/>
              </a:spcBef>
              <a:spcAft>
                <a:spcPts val="0"/>
              </a:spcAft>
              <a:buClr>
                <a:schemeClr val="dk1"/>
              </a:buClr>
              <a:buSzPts val="1400"/>
              <a:buFont typeface="Comic Sans MS"/>
              <a:buAutoNum type="arabicPeriod"/>
            </a:pPr>
            <a:r>
              <a:rPr lang="en">
                <a:solidFill>
                  <a:schemeClr val="dk1"/>
                </a:solidFill>
                <a:latin typeface="Comic Sans MS"/>
                <a:ea typeface="Comic Sans MS"/>
                <a:cs typeface="Comic Sans MS"/>
                <a:sym typeface="Comic Sans MS"/>
              </a:rPr>
              <a:t>How are bi</a:t>
            </a:r>
            <a:r>
              <a:rPr lang="en">
                <a:latin typeface="Comic Sans MS"/>
                <a:ea typeface="Comic Sans MS"/>
                <a:cs typeface="Comic Sans MS"/>
                <a:sym typeface="Comic Sans MS"/>
              </a:rPr>
              <a:t>ographies generally structured?</a:t>
            </a:r>
            <a:endParaRPr>
              <a:latin typeface="Comic Sans MS"/>
              <a:ea typeface="Comic Sans MS"/>
              <a:cs typeface="Comic Sans MS"/>
              <a:sym typeface="Comic Sans MS"/>
            </a:endParaRPr>
          </a:p>
          <a:p>
            <a:pPr indent="0" lvl="0" marL="457200" rtl="0" algn="l">
              <a:spcBef>
                <a:spcPts val="0"/>
              </a:spcBef>
              <a:spcAft>
                <a:spcPts val="0"/>
              </a:spcAft>
              <a:buNone/>
            </a:pPr>
            <a:r>
              <a:rPr lang="en">
                <a:solidFill>
                  <a:srgbClr val="FF0000"/>
                </a:solidFill>
                <a:latin typeface="Comic Sans MS"/>
                <a:ea typeface="Comic Sans MS"/>
                <a:cs typeface="Comic Sans MS"/>
                <a:sym typeface="Comic Sans MS"/>
              </a:rPr>
              <a:t>Biographies have a title, introduction/orientation, a series of key events, and a summary.</a:t>
            </a:r>
            <a:endParaRPr>
              <a:solidFill>
                <a:srgbClr val="FF0000"/>
              </a:solidFill>
              <a:latin typeface="Comic Sans MS"/>
              <a:ea typeface="Comic Sans MS"/>
              <a:cs typeface="Comic Sans MS"/>
              <a:sym typeface="Comic Sans MS"/>
            </a:endParaRPr>
          </a:p>
          <a:p>
            <a:pPr indent="0" lvl="0" marL="457200" rtl="0" algn="l">
              <a:spcBef>
                <a:spcPts val="0"/>
              </a:spcBef>
              <a:spcAft>
                <a:spcPts val="0"/>
              </a:spcAft>
              <a:buNone/>
            </a:pPr>
            <a:r>
              <a:t/>
            </a:r>
            <a:endParaRPr>
              <a:solidFill>
                <a:srgbClr val="FF0000"/>
              </a:solidFill>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latin typeface="Comic Sans MS"/>
                <a:ea typeface="Comic Sans MS"/>
                <a:cs typeface="Comic Sans MS"/>
                <a:sym typeface="Comic Sans MS"/>
              </a:rPr>
              <a:t>What </a:t>
            </a:r>
            <a:r>
              <a:rPr lang="en">
                <a:solidFill>
                  <a:schemeClr val="dk1"/>
                </a:solidFill>
                <a:latin typeface="Comic Sans MS"/>
                <a:ea typeface="Comic Sans MS"/>
                <a:cs typeface="Comic Sans MS"/>
                <a:sym typeface="Comic Sans MS"/>
              </a:rPr>
              <a:t>information should be included </a:t>
            </a:r>
            <a:r>
              <a:rPr lang="en">
                <a:latin typeface="Comic Sans MS"/>
                <a:ea typeface="Comic Sans MS"/>
                <a:cs typeface="Comic Sans MS"/>
                <a:sym typeface="Comic Sans MS"/>
              </a:rPr>
              <a:t>in the introduction/orientation of a biography?</a:t>
            </a:r>
            <a:endParaRPr>
              <a:latin typeface="Comic Sans MS"/>
              <a:ea typeface="Comic Sans MS"/>
              <a:cs typeface="Comic Sans MS"/>
              <a:sym typeface="Comic Sans MS"/>
            </a:endParaRPr>
          </a:p>
          <a:p>
            <a:pPr indent="0" lvl="0" marL="457200" rtl="0" algn="l">
              <a:spcBef>
                <a:spcPts val="0"/>
              </a:spcBef>
              <a:spcAft>
                <a:spcPts val="0"/>
              </a:spcAft>
              <a:buNone/>
            </a:pPr>
            <a:r>
              <a:rPr lang="en">
                <a:solidFill>
                  <a:srgbClr val="FF0000"/>
                </a:solidFill>
                <a:latin typeface="Comic Sans MS"/>
                <a:ea typeface="Comic Sans MS"/>
                <a:cs typeface="Comic Sans MS"/>
                <a:sym typeface="Comic Sans MS"/>
              </a:rPr>
              <a:t>An introduction to the person and an explanation of why they are a celebrated person.</a:t>
            </a:r>
            <a:endParaRPr>
              <a:solidFill>
                <a:srgbClr val="FF0000"/>
              </a:solidFill>
              <a:latin typeface="Comic Sans MS"/>
              <a:ea typeface="Comic Sans MS"/>
              <a:cs typeface="Comic Sans MS"/>
              <a:sym typeface="Comic Sans MS"/>
            </a:endParaRPr>
          </a:p>
          <a:p>
            <a:pPr indent="0" lvl="0" marL="0" rtl="0" algn="l">
              <a:spcBef>
                <a:spcPts val="0"/>
              </a:spcBef>
              <a:spcAft>
                <a:spcPts val="0"/>
              </a:spcAft>
              <a:buNone/>
            </a:pPr>
            <a:r>
              <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AutoNum type="arabicPeriod"/>
            </a:pPr>
            <a:r>
              <a:rPr lang="en">
                <a:solidFill>
                  <a:schemeClr val="dk1"/>
                </a:solidFill>
                <a:latin typeface="Comic Sans MS"/>
                <a:ea typeface="Comic Sans MS"/>
                <a:cs typeface="Comic Sans MS"/>
                <a:sym typeface="Comic Sans MS"/>
              </a:rPr>
              <a:t>What information should be included in the key events section of the a biography?</a:t>
            </a:r>
            <a:endParaRPr>
              <a:solidFill>
                <a:schemeClr val="dk1"/>
              </a:solidFill>
              <a:latin typeface="Comic Sans MS"/>
              <a:ea typeface="Comic Sans MS"/>
              <a:cs typeface="Comic Sans MS"/>
              <a:sym typeface="Comic Sans MS"/>
            </a:endParaRPr>
          </a:p>
          <a:p>
            <a:pPr indent="0" lvl="0" marL="457200" rtl="0" algn="l">
              <a:spcBef>
                <a:spcPts val="0"/>
              </a:spcBef>
              <a:spcAft>
                <a:spcPts val="0"/>
              </a:spcAft>
              <a:buNone/>
            </a:pPr>
            <a:r>
              <a:rPr lang="en">
                <a:solidFill>
                  <a:srgbClr val="FF0000"/>
                </a:solidFill>
                <a:latin typeface="Comic Sans MS"/>
                <a:ea typeface="Comic Sans MS"/>
                <a:cs typeface="Comic Sans MS"/>
                <a:sym typeface="Comic Sans MS"/>
              </a:rPr>
              <a:t>Key events including the person’s date and place of birth (and death, if applicable), early life family, home, education and influences that help the audience understand the person.</a:t>
            </a:r>
            <a:endParaRPr>
              <a:solidFill>
                <a:srgbClr val="FF0000"/>
              </a:solidFill>
              <a:latin typeface="Comic Sans MS"/>
              <a:ea typeface="Comic Sans MS"/>
              <a:cs typeface="Comic Sans MS"/>
              <a:sym typeface="Comic Sans MS"/>
            </a:endParaRPr>
          </a:p>
          <a:p>
            <a:pPr indent="0" lvl="0" marL="457200" rtl="0" algn="l">
              <a:spcBef>
                <a:spcPts val="0"/>
              </a:spcBef>
              <a:spcAft>
                <a:spcPts val="0"/>
              </a:spcAft>
              <a:buNone/>
            </a:pPr>
            <a:r>
              <a:t/>
            </a:r>
            <a:endParaRPr>
              <a:solidFill>
                <a:schemeClr val="dk1"/>
              </a:solidFill>
              <a:latin typeface="Comic Sans MS"/>
              <a:ea typeface="Comic Sans MS"/>
              <a:cs typeface="Comic Sans MS"/>
              <a:sym typeface="Comic Sans MS"/>
            </a:endParaRPr>
          </a:p>
          <a:p>
            <a:pPr indent="-317500" lvl="0" marL="457200" rtl="0" algn="l">
              <a:spcBef>
                <a:spcPts val="0"/>
              </a:spcBef>
              <a:spcAft>
                <a:spcPts val="0"/>
              </a:spcAft>
              <a:buClr>
                <a:schemeClr val="dk1"/>
              </a:buClr>
              <a:buSzPts val="1400"/>
              <a:buFont typeface="Comic Sans MS"/>
              <a:buAutoNum type="arabicPeriod"/>
            </a:pPr>
            <a:r>
              <a:rPr lang="en">
                <a:solidFill>
                  <a:schemeClr val="dk1"/>
                </a:solidFill>
                <a:latin typeface="Comic Sans MS"/>
                <a:ea typeface="Comic Sans MS"/>
                <a:cs typeface="Comic Sans MS"/>
                <a:sym typeface="Comic Sans MS"/>
              </a:rPr>
              <a:t>What information should be included in the summary of a biography?</a:t>
            </a:r>
            <a:endParaRPr>
              <a:solidFill>
                <a:schemeClr val="dk1"/>
              </a:solidFill>
              <a:latin typeface="Comic Sans MS"/>
              <a:ea typeface="Comic Sans MS"/>
              <a:cs typeface="Comic Sans MS"/>
              <a:sym typeface="Comic Sans MS"/>
            </a:endParaRPr>
          </a:p>
          <a:p>
            <a:pPr indent="0" lvl="0" marL="457200" rtl="0" algn="l">
              <a:spcBef>
                <a:spcPts val="0"/>
              </a:spcBef>
              <a:spcAft>
                <a:spcPts val="0"/>
              </a:spcAft>
              <a:buNone/>
            </a:pPr>
            <a:r>
              <a:rPr lang="en">
                <a:solidFill>
                  <a:srgbClr val="FF0000"/>
                </a:solidFill>
                <a:latin typeface="Comic Sans MS"/>
                <a:ea typeface="Comic Sans MS"/>
                <a:cs typeface="Comic Sans MS"/>
                <a:sym typeface="Comic Sans MS"/>
              </a:rPr>
              <a:t>It should  restate the person’s importance, their contribution to society, and what they are doing now, or how they will be remembered.</a:t>
            </a:r>
            <a:endParaRPr>
              <a:solidFill>
                <a:srgbClr val="FF0000"/>
              </a:solidFill>
              <a:latin typeface="Comic Sans MS"/>
              <a:ea typeface="Comic Sans MS"/>
              <a:cs typeface="Comic Sans MS"/>
              <a:sym typeface="Comic Sans MS"/>
            </a:endParaRPr>
          </a:p>
        </p:txBody>
      </p:sp>
      <p:pic>
        <p:nvPicPr>
          <p:cNvPr id="231" name="Google Shape;231;p41"/>
          <p:cNvPicPr preferRelativeResize="0"/>
          <p:nvPr/>
        </p:nvPicPr>
        <p:blipFill>
          <a:blip r:embed="rId3">
            <a:alphaModFix/>
          </a:blip>
          <a:stretch>
            <a:fillRect/>
          </a:stretch>
        </p:blipFill>
        <p:spPr>
          <a:xfrm>
            <a:off x="6778250" y="72575"/>
            <a:ext cx="2240700" cy="86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2"/>
          <p:cNvSpPr txBox="1"/>
          <p:nvPr/>
        </p:nvSpPr>
        <p:spPr>
          <a:xfrm>
            <a:off x="0" y="0"/>
            <a:ext cx="3648600" cy="48846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atrick Hand"/>
                <a:ea typeface="Patrick Hand"/>
                <a:cs typeface="Patrick Hand"/>
                <a:sym typeface="Patrick Hand"/>
              </a:rPr>
              <a:t>PUBLIC SPEAKING NEWS</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Notes were handed out at the end of TERM 2. THE MAIN POINTS WERE</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In STAGE 3 </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Prepared speeches should go for 4 mins</a:t>
            </a:r>
            <a:endParaRPr b="1">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Stage Three students should state their point of view and then be encouraged to link their ideas to an issue or problem in society. </a:t>
            </a:r>
            <a:endParaRPr b="1" sz="1300">
              <a:solidFill>
                <a:schemeClr val="dk1"/>
              </a:solidFill>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They should be linking ideas to other people and the world in general for their entire speech.</a:t>
            </a:r>
            <a:endParaRPr b="1" sz="1500">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Give the audience a reason to care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Practice good eye contact and voice projection</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Make sure your speech has a clear beginning, middle and end.</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You can choose on of the topics below or YOUR OWN FREE CHOICE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THE TOPICS ARE </a:t>
            </a:r>
            <a:endParaRPr b="1" sz="1200">
              <a:solidFill>
                <a:schemeClr val="dk1"/>
              </a:solidFill>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My future career</a:t>
            </a:r>
            <a:endParaRPr b="1" sz="1100">
              <a:solidFill>
                <a:schemeClr val="dk1"/>
              </a:solidFill>
              <a:latin typeface="Calibri"/>
              <a:ea typeface="Calibri"/>
              <a:cs typeface="Calibri"/>
              <a:sym typeface="Calibri"/>
            </a:endParaRPr>
          </a:p>
          <a:p>
            <a:pPr indent="0" lvl="0" marL="4572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I’m inspired by ....... because</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If I could have a superpower, it would be….</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b="1">
              <a:latin typeface="Patrick Hand"/>
              <a:ea typeface="Patrick Hand"/>
              <a:cs typeface="Patrick Hand"/>
              <a:sym typeface="Patrick Hand"/>
            </a:endParaRPr>
          </a:p>
        </p:txBody>
      </p:sp>
      <p:sp>
        <p:nvSpPr>
          <p:cNvPr id="237" name="Google Shape;237;p42"/>
          <p:cNvSpPr/>
          <p:nvPr/>
        </p:nvSpPr>
        <p:spPr>
          <a:xfrm>
            <a:off x="3699275" y="76000"/>
            <a:ext cx="5181300" cy="4915500"/>
          </a:xfrm>
          <a:prstGeom prst="star6">
            <a:avLst>
              <a:gd fmla="val 28868" name="adj"/>
              <a:gd fmla="val 115470" name="h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2"/>
          <p:cNvSpPr txBox="1"/>
          <p:nvPr/>
        </p:nvSpPr>
        <p:spPr>
          <a:xfrm>
            <a:off x="4446725" y="1254200"/>
            <a:ext cx="39144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atrick Hand"/>
                <a:ea typeface="Patrick Hand"/>
                <a:cs typeface="Patrick Hand"/>
                <a:sym typeface="Patrick Hand"/>
              </a:rPr>
              <a:t>Keep working on your speech for the Public Speaking Competition. When we do return to school we plan to go ahead with the speeches. </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The finals may happen in the live stream format just like last year.</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So keep working on your speech as it is part of your speaking and listening program for Term 3 and it will be assessed when we go back to school.</a:t>
            </a:r>
            <a:endParaRPr b="1" sz="1500">
              <a:latin typeface="Patrick Hand"/>
              <a:ea typeface="Patrick Hand"/>
              <a:cs typeface="Patrick Hand"/>
              <a:sym typeface="Patrick H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Handwriting/ Typing :</a:t>
            </a:r>
            <a:endParaRPr/>
          </a:p>
        </p:txBody>
      </p:sp>
      <p:sp>
        <p:nvSpPr>
          <p:cNvPr id="244" name="Google Shape;244;p4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As part of the curriculum we need to learn how to effectively type and use digital technologies. Google Typing Club and take their placement test then complete one or more of the lessons. This should take 20 -30 minutes.</a:t>
            </a:r>
            <a:endParaRPr/>
          </a:p>
        </p:txBody>
      </p:sp>
      <p:pic>
        <p:nvPicPr>
          <p:cNvPr id="245" name="Google Shape;245;p43"/>
          <p:cNvPicPr preferRelativeResize="0"/>
          <p:nvPr/>
        </p:nvPicPr>
        <p:blipFill rotWithShape="1">
          <a:blip r:embed="rId3">
            <a:alphaModFix/>
          </a:blip>
          <a:srcRect b="0" l="0" r="0" t="0"/>
          <a:stretch/>
        </p:blipFill>
        <p:spPr>
          <a:xfrm>
            <a:off x="5483350" y="3180474"/>
            <a:ext cx="2803400" cy="1872550"/>
          </a:xfrm>
          <a:prstGeom prst="rect">
            <a:avLst/>
          </a:prstGeom>
          <a:noFill/>
          <a:ln>
            <a:noFill/>
          </a:ln>
        </p:spPr>
      </p:pic>
      <p:pic>
        <p:nvPicPr>
          <p:cNvPr id="246" name="Google Shape;246;p43"/>
          <p:cNvPicPr preferRelativeResize="0"/>
          <p:nvPr/>
        </p:nvPicPr>
        <p:blipFill rotWithShape="1">
          <a:blip r:embed="rId4">
            <a:alphaModFix/>
          </a:blip>
          <a:srcRect b="0" l="0" r="0" t="0"/>
          <a:stretch/>
        </p:blipFill>
        <p:spPr>
          <a:xfrm>
            <a:off x="6548550" y="202601"/>
            <a:ext cx="2163200" cy="144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Lunch break-Break 1</a:t>
            </a:r>
            <a:endParaRPr/>
          </a:p>
        </p:txBody>
      </p:sp>
      <p:sp>
        <p:nvSpPr>
          <p:cNvPr id="252" name="Google Shape;252;p4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Enjoy the 30 minute lunch break with your family. </a:t>
            </a:r>
            <a:endParaRPr/>
          </a:p>
          <a:p>
            <a:pPr indent="0" lvl="0" marL="0" rtl="0" algn="l">
              <a:lnSpc>
                <a:spcPct val="115000"/>
              </a:lnSpc>
              <a:spcBef>
                <a:spcPts val="1600"/>
              </a:spcBef>
              <a:spcAft>
                <a:spcPts val="1600"/>
              </a:spcAft>
              <a:buSzPts val="1800"/>
              <a:buNone/>
            </a:pPr>
            <a:r>
              <a:rPr lang="en"/>
              <a:t>Try to eat something healthy and drink some water.</a:t>
            </a:r>
            <a:endParaRPr/>
          </a:p>
        </p:txBody>
      </p:sp>
      <p:pic>
        <p:nvPicPr>
          <p:cNvPr id="253" name="Google Shape;253;p44"/>
          <p:cNvPicPr preferRelativeResize="0"/>
          <p:nvPr/>
        </p:nvPicPr>
        <p:blipFill rotWithShape="1">
          <a:blip r:embed="rId3">
            <a:alphaModFix/>
          </a:blip>
          <a:srcRect b="0" l="0" r="0" t="0"/>
          <a:stretch/>
        </p:blipFill>
        <p:spPr>
          <a:xfrm>
            <a:off x="2201050" y="2941075"/>
            <a:ext cx="2522199" cy="2128600"/>
          </a:xfrm>
          <a:prstGeom prst="rect">
            <a:avLst/>
          </a:prstGeom>
          <a:noFill/>
          <a:ln>
            <a:noFill/>
          </a:ln>
        </p:spPr>
      </p:pic>
      <p:pic>
        <p:nvPicPr>
          <p:cNvPr id="254" name="Google Shape;254;p44"/>
          <p:cNvPicPr preferRelativeResize="0"/>
          <p:nvPr/>
        </p:nvPicPr>
        <p:blipFill rotWithShape="1">
          <a:blip r:embed="rId4">
            <a:alphaModFix/>
          </a:blip>
          <a:srcRect b="0" l="0" r="0" t="0"/>
          <a:stretch/>
        </p:blipFill>
        <p:spPr>
          <a:xfrm>
            <a:off x="6524725" y="202601"/>
            <a:ext cx="2187026" cy="1458824"/>
          </a:xfrm>
          <a:prstGeom prst="rect">
            <a:avLst/>
          </a:prstGeom>
          <a:noFill/>
          <a:ln>
            <a:noFill/>
          </a:ln>
        </p:spPr>
      </p:pic>
      <p:pic>
        <p:nvPicPr>
          <p:cNvPr id="255" name="Google Shape;255;p44"/>
          <p:cNvPicPr preferRelativeResize="0"/>
          <p:nvPr/>
        </p:nvPicPr>
        <p:blipFill>
          <a:blip r:embed="rId5">
            <a:alphaModFix/>
          </a:blip>
          <a:stretch>
            <a:fillRect/>
          </a:stretch>
        </p:blipFill>
        <p:spPr>
          <a:xfrm>
            <a:off x="5578150" y="1699675"/>
            <a:ext cx="3469975" cy="346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7"/>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Week 7 Spelling Lists</a:t>
            </a:r>
            <a:endParaRPr/>
          </a:p>
        </p:txBody>
      </p:sp>
      <p:sp>
        <p:nvSpPr>
          <p:cNvPr id="128" name="Google Shape;128;p27"/>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Look Cover Write check your spelling words in your book.</a:t>
            </a:r>
            <a:endParaRPr/>
          </a:p>
          <a:p>
            <a:pPr indent="0" lvl="0" marL="0" rtl="0" algn="l">
              <a:lnSpc>
                <a:spcPct val="100000"/>
              </a:lnSpc>
              <a:spcBef>
                <a:spcPts val="0"/>
              </a:spcBef>
              <a:spcAft>
                <a:spcPts val="0"/>
              </a:spcAft>
              <a:buSzPts val="1800"/>
              <a:buNone/>
            </a:pPr>
            <a:r>
              <a:rPr lang="en"/>
              <a:t>Record your list words using red for the consonants and blue for the vowels.</a:t>
            </a:r>
            <a:endParaRPr/>
          </a:p>
          <a:p>
            <a:pPr indent="0" lvl="0" marL="0" rtl="0" algn="l">
              <a:lnSpc>
                <a:spcPct val="100000"/>
              </a:lnSpc>
              <a:spcBef>
                <a:spcPts val="0"/>
              </a:spcBef>
              <a:spcAft>
                <a:spcPts val="0"/>
              </a:spcAft>
              <a:buSzPts val="1800"/>
              <a:buNone/>
            </a:pPr>
            <a:r>
              <a:rPr lang="en"/>
              <a:t>Then complete an activity from the spelling choice board.</a:t>
            </a:r>
            <a:endParaRPr/>
          </a:p>
          <a:p>
            <a:pPr indent="0" lvl="0" marL="0" rtl="0" algn="l">
              <a:lnSpc>
                <a:spcPct val="100000"/>
              </a:lnSpc>
              <a:spcBef>
                <a:spcPts val="0"/>
              </a:spcBef>
              <a:spcAft>
                <a:spcPts val="0"/>
              </a:spcAft>
              <a:buSzPts val="1800"/>
              <a:buNone/>
            </a:pPr>
            <a:r>
              <a:t/>
            </a:r>
            <a:endParaRPr/>
          </a:p>
        </p:txBody>
      </p:sp>
      <p:pic>
        <p:nvPicPr>
          <p:cNvPr descr="Clientmoji" id="129" name="Google Shape;129;p27"/>
          <p:cNvPicPr preferRelativeResize="0"/>
          <p:nvPr/>
        </p:nvPicPr>
        <p:blipFill>
          <a:blip r:embed="rId3">
            <a:alphaModFix/>
          </a:blip>
          <a:stretch>
            <a:fillRect/>
          </a:stretch>
        </p:blipFill>
        <p:spPr>
          <a:xfrm>
            <a:off x="6240925" y="0"/>
            <a:ext cx="2903075" cy="2903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000">
                <a:latin typeface="Caveat"/>
                <a:ea typeface="Caveat"/>
                <a:cs typeface="Caveat"/>
                <a:sym typeface="Caveat"/>
              </a:rPr>
              <a:t>Middle Session</a:t>
            </a:r>
            <a:endParaRPr sz="4000">
              <a:latin typeface="Caveat"/>
              <a:ea typeface="Caveat"/>
              <a:cs typeface="Caveat"/>
              <a:sym typeface="Caveat"/>
            </a:endParaRPr>
          </a:p>
          <a:p>
            <a:pPr indent="0" lvl="0" marL="0" rtl="0" algn="l">
              <a:lnSpc>
                <a:spcPct val="100000"/>
              </a:lnSpc>
              <a:spcBef>
                <a:spcPts val="0"/>
              </a:spcBef>
              <a:spcAft>
                <a:spcPts val="0"/>
              </a:spcAft>
              <a:buSzPts val="3200"/>
              <a:buNone/>
            </a:pPr>
            <a:r>
              <a:rPr lang="en" sz="4000">
                <a:latin typeface="Caveat"/>
                <a:ea typeface="Caveat"/>
                <a:cs typeface="Caveat"/>
                <a:sym typeface="Caveat"/>
              </a:rPr>
              <a:t>Numeracy: Numeracy Ninjas </a:t>
            </a:r>
            <a:endParaRPr sz="4000">
              <a:latin typeface="Caveat"/>
              <a:ea typeface="Caveat"/>
              <a:cs typeface="Caveat"/>
              <a:sym typeface="Caveat"/>
            </a:endParaRPr>
          </a:p>
        </p:txBody>
      </p:sp>
      <p:sp>
        <p:nvSpPr>
          <p:cNvPr id="261" name="Google Shape;261;p4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3000">
                <a:solidFill>
                  <a:srgbClr val="000000"/>
                </a:solidFill>
                <a:latin typeface="Raleway"/>
                <a:ea typeface="Raleway"/>
                <a:cs typeface="Raleway"/>
                <a:sym typeface="Raleway"/>
              </a:rPr>
              <a:t>Week 7 : Session 2</a:t>
            </a:r>
            <a:endParaRPr b="1" sz="3000">
              <a:solidFill>
                <a:srgbClr val="000000"/>
              </a:solidFill>
              <a:latin typeface="Raleway"/>
              <a:ea typeface="Raleway"/>
              <a:cs typeface="Raleway"/>
              <a:sym typeface="Raleway"/>
            </a:endParaRPr>
          </a:p>
          <a:p>
            <a:pPr indent="0" lvl="0" marL="0" rtl="0" algn="l">
              <a:lnSpc>
                <a:spcPct val="100000"/>
              </a:lnSpc>
              <a:spcBef>
                <a:spcPts val="0"/>
              </a:spcBef>
              <a:spcAft>
                <a:spcPts val="0"/>
              </a:spcAft>
              <a:buSzPts val="1800"/>
              <a:buNone/>
            </a:pPr>
            <a:r>
              <a:t/>
            </a:r>
            <a:endParaRPr b="1" sz="3000">
              <a:solidFill>
                <a:srgbClr val="000000"/>
              </a:solidFill>
              <a:latin typeface="Raleway"/>
              <a:ea typeface="Raleway"/>
              <a:cs typeface="Raleway"/>
              <a:sym typeface="Raleway"/>
            </a:endParaRPr>
          </a:p>
        </p:txBody>
      </p:sp>
      <p:pic>
        <p:nvPicPr>
          <p:cNvPr id="262" name="Google Shape;262;p45"/>
          <p:cNvPicPr preferRelativeResize="0"/>
          <p:nvPr/>
        </p:nvPicPr>
        <p:blipFill rotWithShape="1">
          <a:blip r:embed="rId3">
            <a:alphaModFix/>
          </a:blip>
          <a:srcRect b="0" l="0" r="0" t="0"/>
          <a:stretch/>
        </p:blipFill>
        <p:spPr>
          <a:xfrm>
            <a:off x="555763" y="2571750"/>
            <a:ext cx="4351976" cy="2226600"/>
          </a:xfrm>
          <a:prstGeom prst="rect">
            <a:avLst/>
          </a:prstGeom>
          <a:noFill/>
          <a:ln>
            <a:noFill/>
          </a:ln>
        </p:spPr>
      </p:pic>
      <p:pic>
        <p:nvPicPr>
          <p:cNvPr id="263" name="Google Shape;263;p45"/>
          <p:cNvPicPr preferRelativeResize="0"/>
          <p:nvPr/>
        </p:nvPicPr>
        <p:blipFill rotWithShape="1">
          <a:blip r:embed="rId4">
            <a:alphaModFix/>
          </a:blip>
          <a:srcRect b="0" l="0" r="0" t="0"/>
          <a:stretch/>
        </p:blipFill>
        <p:spPr>
          <a:xfrm>
            <a:off x="6817350" y="136101"/>
            <a:ext cx="2187026" cy="1458824"/>
          </a:xfrm>
          <a:prstGeom prst="rect">
            <a:avLst/>
          </a:prstGeom>
          <a:noFill/>
          <a:ln>
            <a:noFill/>
          </a:ln>
        </p:spPr>
      </p:pic>
      <p:pic>
        <p:nvPicPr>
          <p:cNvPr descr="math" id="264" name="Google Shape;264;p45"/>
          <p:cNvPicPr preferRelativeResize="0"/>
          <p:nvPr/>
        </p:nvPicPr>
        <p:blipFill>
          <a:blip r:embed="rId5">
            <a:alphaModFix/>
          </a:blip>
          <a:stretch>
            <a:fillRect/>
          </a:stretch>
        </p:blipFill>
        <p:spPr>
          <a:xfrm>
            <a:off x="5666850" y="1919075"/>
            <a:ext cx="3027150" cy="3027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6"/>
          <p:cNvSpPr txBox="1"/>
          <p:nvPr>
            <p:ph type="title"/>
          </p:nvPr>
        </p:nvSpPr>
        <p:spPr>
          <a:xfrm>
            <a:off x="141450" y="177350"/>
            <a:ext cx="2751900" cy="3911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200">
                <a:latin typeface="Caveat"/>
                <a:ea typeface="Caveat"/>
                <a:cs typeface="Caveat"/>
                <a:sym typeface="Caveat"/>
              </a:rPr>
              <a:t>Numeracy Ninjas: </a:t>
            </a:r>
            <a:endParaRPr sz="4200">
              <a:latin typeface="Caveat"/>
              <a:ea typeface="Caveat"/>
              <a:cs typeface="Caveat"/>
              <a:sym typeface="Caveat"/>
            </a:endParaRPr>
          </a:p>
          <a:p>
            <a:pPr indent="0" lvl="0" marL="0" rtl="0" algn="l">
              <a:lnSpc>
                <a:spcPct val="100000"/>
              </a:lnSpc>
              <a:spcBef>
                <a:spcPts val="0"/>
              </a:spcBef>
              <a:spcAft>
                <a:spcPts val="0"/>
              </a:spcAft>
              <a:buSzPts val="3200"/>
              <a:buNone/>
            </a:pPr>
            <a:r>
              <a:t/>
            </a:r>
            <a:endParaRPr sz="3300">
              <a:latin typeface="Caveat"/>
              <a:ea typeface="Caveat"/>
              <a:cs typeface="Caveat"/>
              <a:sym typeface="Caveat"/>
            </a:endParaRPr>
          </a:p>
          <a:p>
            <a:pPr indent="0" lvl="0" marL="0" rtl="0" algn="l">
              <a:lnSpc>
                <a:spcPct val="100000"/>
              </a:lnSpc>
              <a:spcBef>
                <a:spcPts val="0"/>
              </a:spcBef>
              <a:spcAft>
                <a:spcPts val="0"/>
              </a:spcAft>
              <a:buSzPts val="3200"/>
              <a:buNone/>
            </a:pPr>
            <a:r>
              <a:rPr lang="en" sz="3300">
                <a:solidFill>
                  <a:schemeClr val="dk1"/>
                </a:solidFill>
                <a:latin typeface="Caveat"/>
                <a:ea typeface="Caveat"/>
                <a:cs typeface="Caveat"/>
                <a:sym typeface="Caveat"/>
              </a:rPr>
              <a:t>Complete the questions you have 5 -10 minutes</a:t>
            </a:r>
            <a:endParaRPr sz="3300">
              <a:solidFill>
                <a:schemeClr val="dk1"/>
              </a:solidFill>
              <a:latin typeface="Caveat"/>
              <a:ea typeface="Caveat"/>
              <a:cs typeface="Caveat"/>
              <a:sym typeface="Caveat"/>
            </a:endParaRPr>
          </a:p>
        </p:txBody>
      </p:sp>
      <p:sp>
        <p:nvSpPr>
          <p:cNvPr id="270" name="Google Shape;270;p46"/>
          <p:cNvSpPr txBox="1"/>
          <p:nvPr/>
        </p:nvSpPr>
        <p:spPr>
          <a:xfrm>
            <a:off x="7039075" y="4835700"/>
            <a:ext cx="2242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17 Session 2</a:t>
            </a:r>
            <a:endParaRPr sz="800">
              <a:latin typeface="Roboto"/>
              <a:ea typeface="Roboto"/>
              <a:cs typeface="Roboto"/>
              <a:sym typeface="Roboto"/>
            </a:endParaRPr>
          </a:p>
        </p:txBody>
      </p:sp>
      <p:pic>
        <p:nvPicPr>
          <p:cNvPr id="271" name="Google Shape;271;p46"/>
          <p:cNvPicPr preferRelativeResize="0"/>
          <p:nvPr/>
        </p:nvPicPr>
        <p:blipFill>
          <a:blip r:embed="rId3">
            <a:alphaModFix/>
          </a:blip>
          <a:stretch>
            <a:fillRect/>
          </a:stretch>
        </p:blipFill>
        <p:spPr>
          <a:xfrm>
            <a:off x="2357125" y="152400"/>
            <a:ext cx="6634475" cy="4591700"/>
          </a:xfrm>
          <a:prstGeom prst="rect">
            <a:avLst/>
          </a:prstGeom>
          <a:noFill/>
          <a:ln>
            <a:noFill/>
          </a:ln>
        </p:spPr>
      </p:pic>
      <p:pic>
        <p:nvPicPr>
          <p:cNvPr id="272" name="Google Shape;272;p46"/>
          <p:cNvPicPr preferRelativeResize="0"/>
          <p:nvPr/>
        </p:nvPicPr>
        <p:blipFill>
          <a:blip r:embed="rId4">
            <a:alphaModFix/>
          </a:blip>
          <a:stretch>
            <a:fillRect/>
          </a:stretch>
        </p:blipFill>
        <p:spPr>
          <a:xfrm>
            <a:off x="4475487" y="4039180"/>
            <a:ext cx="1059412" cy="10653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7"/>
          <p:cNvSpPr txBox="1"/>
          <p:nvPr>
            <p:ph type="title"/>
          </p:nvPr>
        </p:nvSpPr>
        <p:spPr>
          <a:xfrm>
            <a:off x="40075" y="110825"/>
            <a:ext cx="6999000" cy="753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100">
                <a:latin typeface="Caveat"/>
                <a:ea typeface="Caveat"/>
                <a:cs typeface="Caveat"/>
                <a:sym typeface="Caveat"/>
              </a:rPr>
              <a:t>Numeracy Ninjas: </a:t>
            </a:r>
            <a:r>
              <a:rPr lang="en" sz="4100">
                <a:solidFill>
                  <a:srgbClr val="FF0000"/>
                </a:solidFill>
                <a:latin typeface="Caveat"/>
                <a:ea typeface="Caveat"/>
                <a:cs typeface="Caveat"/>
                <a:sym typeface="Caveat"/>
              </a:rPr>
              <a:t>ANSWERS </a:t>
            </a:r>
            <a:endParaRPr>
              <a:solidFill>
                <a:schemeClr val="dk1"/>
              </a:solidFill>
              <a:latin typeface="Caveat"/>
              <a:ea typeface="Caveat"/>
              <a:cs typeface="Caveat"/>
              <a:sym typeface="Caveat"/>
            </a:endParaRPr>
          </a:p>
        </p:txBody>
      </p:sp>
      <p:sp>
        <p:nvSpPr>
          <p:cNvPr id="278" name="Google Shape;278;p47"/>
          <p:cNvSpPr txBox="1"/>
          <p:nvPr/>
        </p:nvSpPr>
        <p:spPr>
          <a:xfrm>
            <a:off x="7137300" y="4892125"/>
            <a:ext cx="200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17 Session 2</a:t>
            </a:r>
            <a:endParaRPr sz="800">
              <a:latin typeface="Roboto"/>
              <a:ea typeface="Roboto"/>
              <a:cs typeface="Roboto"/>
              <a:sym typeface="Roboto"/>
            </a:endParaRPr>
          </a:p>
        </p:txBody>
      </p:sp>
      <p:pic>
        <p:nvPicPr>
          <p:cNvPr id="279" name="Google Shape;279;p47"/>
          <p:cNvPicPr preferRelativeResize="0"/>
          <p:nvPr/>
        </p:nvPicPr>
        <p:blipFill rotWithShape="1">
          <a:blip r:embed="rId3">
            <a:alphaModFix/>
          </a:blip>
          <a:srcRect b="-9517" l="0" r="-9517" t="0"/>
          <a:stretch/>
        </p:blipFill>
        <p:spPr>
          <a:xfrm>
            <a:off x="7955350" y="110825"/>
            <a:ext cx="1045699" cy="1045700"/>
          </a:xfrm>
          <a:prstGeom prst="rect">
            <a:avLst/>
          </a:prstGeom>
          <a:noFill/>
          <a:ln>
            <a:noFill/>
          </a:ln>
        </p:spPr>
      </p:pic>
      <p:sp>
        <p:nvSpPr>
          <p:cNvPr id="280" name="Google Shape;280;p47"/>
          <p:cNvSpPr txBox="1"/>
          <p:nvPr/>
        </p:nvSpPr>
        <p:spPr>
          <a:xfrm>
            <a:off x="955813" y="798950"/>
            <a:ext cx="233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a:solidFill>
                <a:srgbClr val="000000"/>
              </a:solidFill>
              <a:latin typeface="Avenir"/>
              <a:ea typeface="Avenir"/>
              <a:cs typeface="Avenir"/>
              <a:sym typeface="Avenir"/>
            </a:endParaRPr>
          </a:p>
          <a:p>
            <a:pPr indent="0" lvl="0" marL="0" marR="0" rtl="0" algn="ctr">
              <a:spcBef>
                <a:spcPts val="0"/>
              </a:spcBef>
              <a:spcAft>
                <a:spcPts val="0"/>
              </a:spcAft>
              <a:buNone/>
            </a:pPr>
            <a:r>
              <a:rPr b="1" lang="en">
                <a:solidFill>
                  <a:srgbClr val="3F3F3F"/>
                </a:solidFill>
                <a:latin typeface="Avenir"/>
                <a:ea typeface="Avenir"/>
                <a:cs typeface="Avenir"/>
                <a:sym typeface="Avenir"/>
              </a:rPr>
              <a:t>Mental Strategies </a:t>
            </a:r>
            <a:endParaRPr b="1">
              <a:solidFill>
                <a:srgbClr val="3F3F3F"/>
              </a:solidFill>
              <a:latin typeface="Avenir"/>
              <a:ea typeface="Avenir"/>
              <a:cs typeface="Avenir"/>
              <a:sym typeface="Avenir"/>
            </a:endParaRPr>
          </a:p>
        </p:txBody>
      </p:sp>
      <p:sp>
        <p:nvSpPr>
          <p:cNvPr id="281" name="Google Shape;281;p47"/>
          <p:cNvSpPr txBox="1"/>
          <p:nvPr/>
        </p:nvSpPr>
        <p:spPr>
          <a:xfrm>
            <a:off x="5111925" y="798950"/>
            <a:ext cx="233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a:solidFill>
                <a:srgbClr val="000000"/>
              </a:solidFill>
              <a:latin typeface="Avenir"/>
              <a:ea typeface="Avenir"/>
              <a:cs typeface="Avenir"/>
              <a:sym typeface="Avenir"/>
            </a:endParaRPr>
          </a:p>
          <a:p>
            <a:pPr indent="0" lvl="0" marL="0" marR="0" rtl="0" algn="ctr">
              <a:spcBef>
                <a:spcPts val="0"/>
              </a:spcBef>
              <a:spcAft>
                <a:spcPts val="0"/>
              </a:spcAft>
              <a:buNone/>
            </a:pPr>
            <a:r>
              <a:rPr b="1" lang="en">
                <a:solidFill>
                  <a:srgbClr val="3F3F3F"/>
                </a:solidFill>
                <a:latin typeface="Avenir"/>
                <a:ea typeface="Avenir"/>
                <a:cs typeface="Avenir"/>
                <a:sym typeface="Avenir"/>
              </a:rPr>
              <a:t>Timestables </a:t>
            </a:r>
            <a:endParaRPr b="1">
              <a:solidFill>
                <a:srgbClr val="3F3F3F"/>
              </a:solidFill>
              <a:latin typeface="Avenir"/>
              <a:ea typeface="Avenir"/>
              <a:cs typeface="Avenir"/>
              <a:sym typeface="Avenir"/>
            </a:endParaRPr>
          </a:p>
        </p:txBody>
      </p:sp>
      <p:graphicFrame>
        <p:nvGraphicFramePr>
          <p:cNvPr id="282" name="Google Shape;282;p47"/>
          <p:cNvGraphicFramePr/>
          <p:nvPr/>
        </p:nvGraphicFramePr>
        <p:xfrm>
          <a:off x="249649" y="1366889"/>
          <a:ext cx="3000000" cy="3000000"/>
        </p:xfrm>
        <a:graphic>
          <a:graphicData uri="http://schemas.openxmlformats.org/drawingml/2006/table">
            <a:tbl>
              <a:tblPr>
                <a:noFill/>
                <a:tableStyleId>{80631497-93E2-49DA-BEBD-0F3364748723}</a:tableStyleId>
              </a:tblPr>
              <a:tblGrid>
                <a:gridCol w="559075"/>
                <a:gridCol w="2296475"/>
                <a:gridCol w="1186925"/>
              </a:tblGrid>
              <a:tr h="309150">
                <a:tc>
                  <a:txBody>
                    <a:bodyPr/>
                    <a:lstStyle/>
                    <a:p>
                      <a:pPr indent="0" lvl="0" marL="0" marR="0" rtl="0" algn="ctr">
                        <a:spcBef>
                          <a:spcPts val="0"/>
                        </a:spcBef>
                        <a:spcAft>
                          <a:spcPts val="0"/>
                        </a:spcAft>
                        <a:buNone/>
                      </a:pPr>
                      <a:r>
                        <a:rPr b="1" lang="en" sz="1300">
                          <a:latin typeface="Avenir"/>
                          <a:ea typeface="Avenir"/>
                          <a:cs typeface="Avenir"/>
                          <a:sym typeface="Avenir"/>
                        </a:rPr>
                        <a:t>Q</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 sz="1300">
                          <a:latin typeface="Avenir"/>
                          <a:ea typeface="Avenir"/>
                          <a:cs typeface="Avenir"/>
                          <a:sym typeface="Avenir"/>
                        </a:rPr>
                        <a:t>Question</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latin typeface="Avenir"/>
                          <a:ea typeface="Avenir"/>
                          <a:cs typeface="Avenir"/>
                          <a:sym typeface="Avenir"/>
                        </a:rPr>
                        <a:t>Answer</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1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 + 4 = 10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6</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2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Double 4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8</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3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Halve 23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11.5</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4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14 + 90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104</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5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71 + 74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145</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68 + 8 = 68 + 2 + ☐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6</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7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9 + 746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755</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8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 × 2 = 2 + 2 + 2 + 2 + 2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5</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09150">
                <a:tc>
                  <a:txBody>
                    <a:bodyPr/>
                    <a:lstStyle/>
                    <a:p>
                      <a:pPr indent="0" lvl="0" marL="0" marR="0" rtl="0" algn="ctr">
                        <a:spcBef>
                          <a:spcPts val="0"/>
                        </a:spcBef>
                        <a:spcAft>
                          <a:spcPts val="0"/>
                        </a:spcAft>
                        <a:buNone/>
                      </a:pPr>
                      <a:r>
                        <a:rPr lang="en" sz="1300">
                          <a:latin typeface="Avenir"/>
                          <a:ea typeface="Avenir"/>
                          <a:cs typeface="Avenir"/>
                          <a:sym typeface="Avenir"/>
                        </a:rPr>
                        <a:t>9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24 + 66 = 20 + 60 + ☐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10</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20675">
                <a:tc>
                  <a:txBody>
                    <a:bodyPr/>
                    <a:lstStyle/>
                    <a:p>
                      <a:pPr indent="0" lvl="0" marL="0" marR="0" rtl="0" algn="ctr">
                        <a:spcBef>
                          <a:spcPts val="0"/>
                        </a:spcBef>
                        <a:spcAft>
                          <a:spcPts val="0"/>
                        </a:spcAft>
                        <a:buNone/>
                      </a:pPr>
                      <a:r>
                        <a:rPr lang="en" sz="1300">
                          <a:latin typeface="Avenir"/>
                          <a:ea typeface="Avenir"/>
                          <a:cs typeface="Avenir"/>
                          <a:sym typeface="Avenir"/>
                        </a:rPr>
                        <a:t>10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What time is shown on the clock?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12:50 pm</a:t>
                      </a:r>
                      <a:endParaRPr b="1" sz="1300">
                        <a:solidFill>
                          <a:srgbClr val="002060"/>
                        </a:solidFill>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graphicFrame>
        <p:nvGraphicFramePr>
          <p:cNvPr id="283" name="Google Shape;283;p47"/>
          <p:cNvGraphicFramePr/>
          <p:nvPr/>
        </p:nvGraphicFramePr>
        <p:xfrm>
          <a:off x="4467724" y="1366889"/>
          <a:ext cx="3000000" cy="3000000"/>
        </p:xfrm>
        <a:graphic>
          <a:graphicData uri="http://schemas.openxmlformats.org/drawingml/2006/table">
            <a:tbl>
              <a:tblPr>
                <a:noFill/>
                <a:tableStyleId>{80631497-93E2-49DA-BEBD-0F3364748723}</a:tableStyleId>
              </a:tblPr>
              <a:tblGrid>
                <a:gridCol w="615650"/>
                <a:gridCol w="2528900"/>
                <a:gridCol w="1307050"/>
              </a:tblGrid>
              <a:tr h="320475">
                <a:tc>
                  <a:txBody>
                    <a:bodyPr/>
                    <a:lstStyle/>
                    <a:p>
                      <a:pPr indent="0" lvl="0" marL="0" marR="0" rtl="0" algn="ctr">
                        <a:spcBef>
                          <a:spcPts val="0"/>
                        </a:spcBef>
                        <a:spcAft>
                          <a:spcPts val="0"/>
                        </a:spcAft>
                        <a:buNone/>
                      </a:pPr>
                      <a:r>
                        <a:rPr b="1" lang="en" sz="1300">
                          <a:latin typeface="Avenir"/>
                          <a:ea typeface="Avenir"/>
                          <a:cs typeface="Avenir"/>
                          <a:sym typeface="Avenir"/>
                        </a:rPr>
                        <a:t>Q</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 sz="1300">
                          <a:latin typeface="Avenir"/>
                          <a:ea typeface="Avenir"/>
                          <a:cs typeface="Avenir"/>
                          <a:sym typeface="Avenir"/>
                        </a:rPr>
                        <a:t>Question</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0" lang="en" sz="1300" u="none" strike="noStrike">
                          <a:solidFill>
                            <a:srgbClr val="000000"/>
                          </a:solidFill>
                          <a:latin typeface="Avenir"/>
                          <a:ea typeface="Avenir"/>
                          <a:cs typeface="Avenir"/>
                          <a:sym typeface="Avenir"/>
                        </a:rPr>
                        <a:t>Answer</a:t>
                      </a:r>
                      <a:endParaRPr sz="1300"/>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1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63 ÷ ☐ = 9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7</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2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48 ÷ ☐ = 8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6</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3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12 ÷ ☐ = 4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3</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4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4 × 5 = ☐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20</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5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 × 4 = 16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4</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3 × 7 = ☐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21</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7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 ÷ 2 = 4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8</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8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3 × 10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30</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9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12 ÷ 2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6</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20475">
                <a:tc>
                  <a:txBody>
                    <a:bodyPr/>
                    <a:lstStyle/>
                    <a:p>
                      <a:pPr indent="0" lvl="0" marL="0" marR="0" rtl="0" algn="ctr">
                        <a:spcBef>
                          <a:spcPts val="0"/>
                        </a:spcBef>
                        <a:spcAft>
                          <a:spcPts val="0"/>
                        </a:spcAft>
                        <a:buNone/>
                      </a:pPr>
                      <a:r>
                        <a:rPr lang="en" sz="1300">
                          <a:latin typeface="Avenir"/>
                          <a:ea typeface="Avenir"/>
                          <a:cs typeface="Avenir"/>
                          <a:sym typeface="Avenir"/>
                        </a:rPr>
                        <a:t>10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 ÷ 5 = 8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40</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8"/>
          <p:cNvSpPr txBox="1"/>
          <p:nvPr>
            <p:ph type="title"/>
          </p:nvPr>
        </p:nvSpPr>
        <p:spPr>
          <a:xfrm>
            <a:off x="377875" y="24975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Caveat"/>
                <a:ea typeface="Caveat"/>
                <a:cs typeface="Caveat"/>
                <a:sym typeface="Caveat"/>
              </a:rPr>
              <a:t>Numeracy Ninjas - Check your answers...</a:t>
            </a:r>
            <a:endParaRPr>
              <a:latin typeface="Caveat"/>
              <a:ea typeface="Caveat"/>
              <a:cs typeface="Caveat"/>
              <a:sym typeface="Caveat"/>
            </a:endParaRPr>
          </a:p>
        </p:txBody>
      </p:sp>
      <p:pic>
        <p:nvPicPr>
          <p:cNvPr id="289" name="Google Shape;289;p48"/>
          <p:cNvPicPr preferRelativeResize="0"/>
          <p:nvPr/>
        </p:nvPicPr>
        <p:blipFill>
          <a:blip r:embed="rId3">
            <a:alphaModFix/>
          </a:blip>
          <a:stretch>
            <a:fillRect/>
          </a:stretch>
        </p:blipFill>
        <p:spPr>
          <a:xfrm>
            <a:off x="5139000" y="958013"/>
            <a:ext cx="3063700" cy="3990575"/>
          </a:xfrm>
          <a:prstGeom prst="rect">
            <a:avLst/>
          </a:prstGeom>
          <a:noFill/>
          <a:ln>
            <a:noFill/>
          </a:ln>
        </p:spPr>
      </p:pic>
      <p:sp>
        <p:nvSpPr>
          <p:cNvPr id="290" name="Google Shape;290;p48"/>
          <p:cNvSpPr txBox="1"/>
          <p:nvPr/>
        </p:nvSpPr>
        <p:spPr>
          <a:xfrm>
            <a:off x="1432063" y="857400"/>
            <a:ext cx="233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a:solidFill>
                <a:srgbClr val="000000"/>
              </a:solidFill>
              <a:latin typeface="Avenir"/>
              <a:ea typeface="Avenir"/>
              <a:cs typeface="Avenir"/>
              <a:sym typeface="Avenir"/>
            </a:endParaRPr>
          </a:p>
          <a:p>
            <a:pPr indent="0" lvl="0" marL="0" marR="0" rtl="0" algn="ctr">
              <a:spcBef>
                <a:spcPts val="0"/>
              </a:spcBef>
              <a:spcAft>
                <a:spcPts val="0"/>
              </a:spcAft>
              <a:buNone/>
            </a:pPr>
            <a:r>
              <a:rPr b="1" lang="en">
                <a:solidFill>
                  <a:srgbClr val="3F3F3F"/>
                </a:solidFill>
                <a:latin typeface="Avenir"/>
                <a:ea typeface="Avenir"/>
                <a:cs typeface="Avenir"/>
                <a:sym typeface="Avenir"/>
              </a:rPr>
              <a:t>Key Skills</a:t>
            </a:r>
            <a:endParaRPr b="1">
              <a:solidFill>
                <a:srgbClr val="3F3F3F"/>
              </a:solidFill>
              <a:latin typeface="Avenir"/>
              <a:ea typeface="Avenir"/>
              <a:cs typeface="Avenir"/>
              <a:sym typeface="Avenir"/>
            </a:endParaRPr>
          </a:p>
        </p:txBody>
      </p:sp>
      <p:graphicFrame>
        <p:nvGraphicFramePr>
          <p:cNvPr id="291" name="Google Shape;291;p48"/>
          <p:cNvGraphicFramePr/>
          <p:nvPr/>
        </p:nvGraphicFramePr>
        <p:xfrm>
          <a:off x="200949" y="1380589"/>
          <a:ext cx="3000000" cy="3000000"/>
        </p:xfrm>
        <a:graphic>
          <a:graphicData uri="http://schemas.openxmlformats.org/drawingml/2006/table">
            <a:tbl>
              <a:tblPr>
                <a:noFill/>
                <a:tableStyleId>{80631497-93E2-49DA-BEBD-0F3364748723}</a:tableStyleId>
              </a:tblPr>
              <a:tblGrid>
                <a:gridCol w="661450"/>
                <a:gridCol w="2717050"/>
                <a:gridCol w="1404325"/>
              </a:tblGrid>
              <a:tr h="317800">
                <a:tc>
                  <a:txBody>
                    <a:bodyPr/>
                    <a:lstStyle/>
                    <a:p>
                      <a:pPr indent="0" lvl="0" marL="0" marR="0" rtl="0" algn="ctr">
                        <a:spcBef>
                          <a:spcPts val="0"/>
                        </a:spcBef>
                        <a:spcAft>
                          <a:spcPts val="0"/>
                        </a:spcAft>
                        <a:buNone/>
                      </a:pPr>
                      <a:r>
                        <a:rPr b="1" lang="en" sz="1300">
                          <a:latin typeface="Avenir"/>
                          <a:ea typeface="Avenir"/>
                          <a:cs typeface="Avenir"/>
                          <a:sym typeface="Avenir"/>
                        </a:rPr>
                        <a:t>Q</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 sz="1300">
                          <a:latin typeface="Avenir"/>
                          <a:ea typeface="Avenir"/>
                          <a:cs typeface="Avenir"/>
                          <a:sym typeface="Avenir"/>
                        </a:rPr>
                        <a:t>Question</a:t>
                      </a:r>
                      <a:endParaRPr b="1"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0" lang="en" sz="1300" u="none" strike="noStrike">
                          <a:solidFill>
                            <a:srgbClr val="000000"/>
                          </a:solidFill>
                          <a:latin typeface="Avenir"/>
                          <a:ea typeface="Avenir"/>
                          <a:cs typeface="Avenir"/>
                          <a:sym typeface="Avenir"/>
                        </a:rPr>
                        <a:t>Answer</a:t>
                      </a:r>
                      <a:endParaRPr sz="1300"/>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1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64 ÷ 2 = ☐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32</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2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23 </a:t>
                      </a:r>
                      <a:r>
                        <a:rPr b="0" i="0" lang="en" sz="1300" u="none" strike="noStrike">
                          <a:solidFill>
                            <a:srgbClr val="000000"/>
                          </a:solidFill>
                          <a:latin typeface="Avenir"/>
                          <a:ea typeface="Avenir"/>
                          <a:cs typeface="Avenir"/>
                          <a:sym typeface="Avenir"/>
                        </a:rPr>
                        <a:t>−</a:t>
                      </a:r>
                      <a:r>
                        <a:rPr lang="en" sz="1300">
                          <a:latin typeface="Avenir"/>
                          <a:ea typeface="Avenir"/>
                          <a:cs typeface="Avenir"/>
                          <a:sym typeface="Avenir"/>
                        </a:rPr>
                        <a:t> 7 × 2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9</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3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14.28 ÷ 7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2.04</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4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1000 × 53.433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53433</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5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99.44 </a:t>
                      </a:r>
                      <a:r>
                        <a:rPr b="0" i="0" lang="en" sz="1300" u="none" strike="noStrike">
                          <a:solidFill>
                            <a:srgbClr val="000000"/>
                          </a:solidFill>
                          <a:latin typeface="Avenir"/>
                          <a:ea typeface="Avenir"/>
                          <a:cs typeface="Avenir"/>
                          <a:sym typeface="Avenir"/>
                        </a:rPr>
                        <a:t>−</a:t>
                      </a:r>
                      <a:r>
                        <a:rPr lang="en" sz="1300">
                          <a:latin typeface="Avenir"/>
                          <a:ea typeface="Avenir"/>
                          <a:cs typeface="Avenir"/>
                          <a:sym typeface="Avenir"/>
                        </a:rPr>
                        <a:t> 46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53.44</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Simplify 9/27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1/3</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7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Difference between </a:t>
                      </a:r>
                      <a:r>
                        <a:rPr b="0" i="0" lang="en" sz="1300" u="none" strike="noStrike">
                          <a:solidFill>
                            <a:srgbClr val="000000"/>
                          </a:solidFill>
                          <a:latin typeface="Avenir"/>
                          <a:ea typeface="Avenir"/>
                          <a:cs typeface="Avenir"/>
                          <a:sym typeface="Avenir"/>
                        </a:rPr>
                        <a:t>−</a:t>
                      </a:r>
                      <a:r>
                        <a:rPr lang="en" sz="1300">
                          <a:latin typeface="Avenir"/>
                          <a:ea typeface="Avenir"/>
                          <a:cs typeface="Avenir"/>
                          <a:sym typeface="Avenir"/>
                        </a:rPr>
                        <a:t>3 and </a:t>
                      </a:r>
                      <a:r>
                        <a:rPr b="0" i="0" lang="en" sz="1300" u="none" strike="noStrike">
                          <a:solidFill>
                            <a:srgbClr val="000000"/>
                          </a:solidFill>
                          <a:latin typeface="Avenir"/>
                          <a:ea typeface="Avenir"/>
                          <a:cs typeface="Avenir"/>
                          <a:sym typeface="Avenir"/>
                        </a:rPr>
                        <a:t>−</a:t>
                      </a:r>
                      <a:r>
                        <a:rPr lang="en" sz="1300">
                          <a:latin typeface="Avenir"/>
                          <a:ea typeface="Avenir"/>
                          <a:cs typeface="Avenir"/>
                          <a:sym typeface="Avenir"/>
                        </a:rPr>
                        <a:t>2 </a:t>
                      </a:r>
                      <a:endParaRPr sz="1300">
                        <a:latin typeface="Avenir"/>
                        <a:ea typeface="Avenir"/>
                        <a:cs typeface="Avenir"/>
                        <a:sym typeface="Avenir"/>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8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List all the factors of 39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1, 3, 13, 39</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9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What is the positive value of </a:t>
                      </a:r>
                      <a:r>
                        <a:rPr b="0" lang="en" sz="1300">
                          <a:latin typeface="Avenir"/>
                          <a:ea typeface="Avenir"/>
                          <a:cs typeface="Avenir"/>
                          <a:sym typeface="Avenir"/>
                        </a:rPr>
                        <a:t>√</a:t>
                      </a:r>
                      <a:r>
                        <a:rPr lang="en" sz="1300">
                          <a:latin typeface="Avenir"/>
                          <a:ea typeface="Avenir"/>
                          <a:cs typeface="Avenir"/>
                          <a:sym typeface="Avenir"/>
                        </a:rPr>
                        <a:t>16?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4</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17800">
                <a:tc>
                  <a:txBody>
                    <a:bodyPr/>
                    <a:lstStyle/>
                    <a:p>
                      <a:pPr indent="0" lvl="0" marL="0" marR="0" rtl="0" algn="ctr">
                        <a:spcBef>
                          <a:spcPts val="0"/>
                        </a:spcBef>
                        <a:spcAft>
                          <a:spcPts val="0"/>
                        </a:spcAft>
                        <a:buNone/>
                      </a:pPr>
                      <a:r>
                        <a:rPr lang="en" sz="1300">
                          <a:latin typeface="Avenir"/>
                          <a:ea typeface="Avenir"/>
                          <a:cs typeface="Avenir"/>
                          <a:sym typeface="Avenir"/>
                        </a:rPr>
                        <a:t>10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 sz="1300">
                          <a:latin typeface="Avenir"/>
                          <a:ea typeface="Avenir"/>
                          <a:cs typeface="Avenir"/>
                          <a:sym typeface="Avenir"/>
                        </a:rPr>
                        <a:t>What is 40% of £40? </a:t>
                      </a:r>
                      <a:endParaRPr sz="1300"/>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en" sz="1300">
                          <a:solidFill>
                            <a:srgbClr val="002060"/>
                          </a:solidFill>
                          <a:latin typeface="Avenir"/>
                          <a:ea typeface="Avenir"/>
                          <a:cs typeface="Avenir"/>
                          <a:sym typeface="Avenir"/>
                        </a:rPr>
                        <a:t>£16</a:t>
                      </a:r>
                      <a:endParaRPr b="1" sz="1300">
                        <a:solidFill>
                          <a:srgbClr val="002060"/>
                        </a:solidFill>
                        <a:latin typeface="Avenir"/>
                        <a:ea typeface="Avenir"/>
                        <a:cs typeface="Avenir"/>
                        <a:sym typeface="Avenir"/>
                      </a:endParaRPr>
                    </a:p>
                  </a:txBody>
                  <a:tcPr marT="12700" marB="0" marR="12700" marL="127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297" name="Google Shape;297;p49"/>
          <p:cNvSpPr txBox="1"/>
          <p:nvPr>
            <p:ph idx="1" type="body"/>
          </p:nvPr>
        </p:nvSpPr>
        <p:spPr>
          <a:xfrm>
            <a:off x="72750" y="1217675"/>
            <a:ext cx="8998500" cy="365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700">
              <a:solidFill>
                <a:schemeClr val="lt1"/>
              </a:solidFill>
              <a:latin typeface="Patrick Hand"/>
              <a:ea typeface="Patrick Hand"/>
              <a:cs typeface="Patrick Hand"/>
              <a:sym typeface="Patrick Hand"/>
            </a:endParaRPr>
          </a:p>
          <a:p>
            <a:pPr indent="0" lvl="0" marL="0" rtl="0" algn="l">
              <a:lnSpc>
                <a:spcPct val="115000"/>
              </a:lnSpc>
              <a:spcBef>
                <a:spcPts val="1600"/>
              </a:spcBef>
              <a:spcAft>
                <a:spcPts val="0"/>
              </a:spcAft>
              <a:buSzPts val="1800"/>
              <a:buNone/>
            </a:pPr>
            <a:r>
              <a:rPr lang="en" sz="2000">
                <a:solidFill>
                  <a:schemeClr val="dk2"/>
                </a:solidFill>
                <a:latin typeface="Patrick Hand"/>
                <a:ea typeface="Patrick Hand"/>
                <a:cs typeface="Patrick Hand"/>
                <a:sym typeface="Patrick Hand"/>
              </a:rPr>
              <a:t>Decimal multiplication is like whole number multiplication. The rules for multiplying a decimal by a whole number are:</a:t>
            </a:r>
            <a:endParaRPr sz="2000">
              <a:solidFill>
                <a:schemeClr val="dk2"/>
              </a:solidFill>
              <a:latin typeface="Patrick Hand"/>
              <a:ea typeface="Patrick Hand"/>
              <a:cs typeface="Patrick Hand"/>
              <a:sym typeface="Patrick Hand"/>
            </a:endParaRPr>
          </a:p>
          <a:p>
            <a:pPr indent="-336550" lvl="0" marL="457200" rtl="0" algn="l">
              <a:lnSpc>
                <a:spcPct val="115000"/>
              </a:lnSpc>
              <a:spcBef>
                <a:spcPts val="1600"/>
              </a:spcBef>
              <a:spcAft>
                <a:spcPts val="0"/>
              </a:spcAft>
              <a:buClr>
                <a:schemeClr val="dk2"/>
              </a:buClr>
              <a:buSzPts val="1700"/>
              <a:buFont typeface="Patrick Hand"/>
              <a:buChar char="❏"/>
            </a:pPr>
            <a:r>
              <a:rPr lang="en" sz="1700">
                <a:solidFill>
                  <a:schemeClr val="dk2"/>
                </a:solidFill>
                <a:latin typeface="Patrick Hand"/>
                <a:ea typeface="Patrick Hand"/>
                <a:cs typeface="Patrick Hand"/>
                <a:sym typeface="Patrick Hand"/>
              </a:rPr>
              <a:t>In the multiplication of a decimal number by a whole number, we first multiply the numbers by ignoring the decimal point.</a:t>
            </a:r>
            <a:br>
              <a:rPr lang="en" sz="1700">
                <a:solidFill>
                  <a:schemeClr val="dk2"/>
                </a:solidFill>
                <a:latin typeface="Patrick Hand"/>
                <a:ea typeface="Patrick Hand"/>
                <a:cs typeface="Patrick Hand"/>
                <a:sym typeface="Patrick Hand"/>
              </a:rPr>
            </a:br>
            <a:r>
              <a:rPr lang="en" sz="1700">
                <a:solidFill>
                  <a:schemeClr val="dk2"/>
                </a:solidFill>
                <a:latin typeface="Patrick Hand"/>
                <a:ea typeface="Patrick Hand"/>
                <a:cs typeface="Patrick Hand"/>
                <a:sym typeface="Patrick Hand"/>
              </a:rPr>
              <a:t>	</a:t>
            </a:r>
            <a:r>
              <a:rPr i="1" lang="en" sz="1700">
                <a:solidFill>
                  <a:schemeClr val="dk2"/>
                </a:solidFill>
                <a:latin typeface="Patrick Hand"/>
                <a:ea typeface="Patrick Hand"/>
                <a:cs typeface="Patrick Hand"/>
                <a:sym typeface="Patrick Hand"/>
              </a:rPr>
              <a:t>For example the expression </a:t>
            </a:r>
            <a:r>
              <a:rPr i="1" lang="en" sz="1700">
                <a:solidFill>
                  <a:schemeClr val="dk1"/>
                </a:solidFill>
                <a:latin typeface="Patrick Hand"/>
                <a:ea typeface="Patrick Hand"/>
                <a:cs typeface="Patrick Hand"/>
                <a:sym typeface="Patrick Hand"/>
              </a:rPr>
              <a:t>0.3 x 9 </a:t>
            </a:r>
            <a:r>
              <a:rPr lang="en" sz="1700">
                <a:solidFill>
                  <a:schemeClr val="dk1"/>
                </a:solidFill>
                <a:latin typeface="Patrick Hand"/>
                <a:ea typeface="Patrick Hand"/>
                <a:cs typeface="Patrick Hand"/>
                <a:sym typeface="Patrick Hand"/>
              </a:rPr>
              <a:t> </a:t>
            </a:r>
            <a:r>
              <a:rPr i="1" lang="en" sz="1700">
                <a:solidFill>
                  <a:schemeClr val="dk2"/>
                </a:solidFill>
                <a:latin typeface="Patrick Hand"/>
                <a:ea typeface="Patrick Hand"/>
                <a:cs typeface="Patrick Hand"/>
                <a:sym typeface="Patrick Hand"/>
              </a:rPr>
              <a:t>becomes </a:t>
            </a:r>
            <a:r>
              <a:rPr i="1" lang="en" sz="1700">
                <a:solidFill>
                  <a:schemeClr val="dk1"/>
                </a:solidFill>
                <a:latin typeface="Patrick Hand"/>
                <a:ea typeface="Patrick Hand"/>
                <a:cs typeface="Patrick Hand"/>
                <a:sym typeface="Patrick Hand"/>
              </a:rPr>
              <a:t>3 x 9 </a:t>
            </a:r>
            <a:r>
              <a:rPr i="1" lang="en" sz="1700">
                <a:solidFill>
                  <a:schemeClr val="dk2"/>
                </a:solidFill>
                <a:latin typeface="Patrick Hand"/>
                <a:ea typeface="Patrick Hand"/>
                <a:cs typeface="Patrick Hand"/>
                <a:sym typeface="Patrick Hand"/>
              </a:rPr>
              <a:t> which equals = </a:t>
            </a:r>
            <a:r>
              <a:rPr i="1" lang="en" sz="1700">
                <a:solidFill>
                  <a:schemeClr val="dk1"/>
                </a:solidFill>
                <a:latin typeface="Patrick Hand"/>
                <a:ea typeface="Patrick Hand"/>
                <a:cs typeface="Patrick Hand"/>
                <a:sym typeface="Patrick Hand"/>
              </a:rPr>
              <a:t>27</a:t>
            </a:r>
            <a:endParaRPr i="1" sz="1700">
              <a:solidFill>
                <a:schemeClr val="dk1"/>
              </a:solidFill>
              <a:latin typeface="Patrick Hand"/>
              <a:ea typeface="Patrick Hand"/>
              <a:cs typeface="Patrick Hand"/>
              <a:sym typeface="Patrick Hand"/>
            </a:endParaRPr>
          </a:p>
          <a:p>
            <a:pPr indent="-336550" lvl="0" marL="457200" rtl="0" algn="l">
              <a:lnSpc>
                <a:spcPct val="115000"/>
              </a:lnSpc>
              <a:spcBef>
                <a:spcPts val="0"/>
              </a:spcBef>
              <a:spcAft>
                <a:spcPts val="0"/>
              </a:spcAft>
              <a:buClr>
                <a:schemeClr val="dk2"/>
              </a:buClr>
              <a:buSzPts val="1700"/>
              <a:buFont typeface="Patrick Hand"/>
              <a:buChar char="❏"/>
            </a:pPr>
            <a:r>
              <a:rPr lang="en" sz="1700">
                <a:solidFill>
                  <a:schemeClr val="dk2"/>
                </a:solidFill>
                <a:latin typeface="Patrick Hand"/>
                <a:ea typeface="Patrick Hand"/>
                <a:cs typeface="Patrick Hand"/>
                <a:sym typeface="Patrick Hand"/>
              </a:rPr>
              <a:t>We then put the decimal point before as many places in the product as there are in the decimal number</a:t>
            </a:r>
            <a:br>
              <a:rPr lang="en" sz="1700">
                <a:solidFill>
                  <a:schemeClr val="dk2"/>
                </a:solidFill>
                <a:latin typeface="Patrick Hand"/>
                <a:ea typeface="Patrick Hand"/>
                <a:cs typeface="Patrick Hand"/>
                <a:sym typeface="Patrick Hand"/>
              </a:rPr>
            </a:br>
            <a:r>
              <a:rPr lang="en" sz="1700">
                <a:solidFill>
                  <a:schemeClr val="dk2"/>
                </a:solidFill>
                <a:latin typeface="Patrick Hand"/>
                <a:ea typeface="Patrick Hand"/>
                <a:cs typeface="Patrick Hand"/>
                <a:sym typeface="Patrick Hand"/>
              </a:rPr>
              <a:t>	</a:t>
            </a:r>
            <a:r>
              <a:rPr i="1" lang="en" sz="1700">
                <a:solidFill>
                  <a:schemeClr val="dk2"/>
                </a:solidFill>
                <a:latin typeface="Patrick Hand"/>
                <a:ea typeface="Patrick Hand"/>
                <a:cs typeface="Patrick Hand"/>
                <a:sym typeface="Patrick Hand"/>
              </a:rPr>
              <a:t>The decimal point in  </a:t>
            </a:r>
            <a:r>
              <a:rPr i="1" lang="en" sz="1700">
                <a:solidFill>
                  <a:schemeClr val="dk1"/>
                </a:solidFill>
                <a:latin typeface="Patrick Hand"/>
                <a:ea typeface="Patrick Hand"/>
                <a:cs typeface="Patrick Hand"/>
                <a:sym typeface="Patrick Hand"/>
              </a:rPr>
              <a:t>0.3</a:t>
            </a:r>
            <a:r>
              <a:rPr i="1" lang="en" sz="1700">
                <a:solidFill>
                  <a:schemeClr val="dk2"/>
                </a:solidFill>
                <a:latin typeface="Patrick Hand"/>
                <a:ea typeface="Patrick Hand"/>
                <a:cs typeface="Patrick Hand"/>
                <a:sym typeface="Patrick Hand"/>
              </a:rPr>
              <a:t>  is 1 space from the right, so the decimal point in our answer  </a:t>
            </a:r>
            <a:r>
              <a:rPr i="1" lang="en" sz="1700">
                <a:solidFill>
                  <a:schemeClr val="dk1"/>
                </a:solidFill>
                <a:latin typeface="Patrick Hand"/>
                <a:ea typeface="Patrick Hand"/>
                <a:cs typeface="Patrick Hand"/>
                <a:sym typeface="Patrick Hand"/>
              </a:rPr>
              <a:t>27 </a:t>
            </a:r>
            <a:r>
              <a:rPr i="1" lang="en" sz="1700">
                <a:solidFill>
                  <a:schemeClr val="dk2"/>
                </a:solidFill>
                <a:latin typeface="Patrick Hand"/>
                <a:ea typeface="Patrick Hand"/>
                <a:cs typeface="Patrick Hand"/>
                <a:sym typeface="Patrick Hand"/>
              </a:rPr>
              <a:t>  must be one space from the right  </a:t>
            </a:r>
            <a:r>
              <a:rPr i="1" lang="en" sz="1700">
                <a:solidFill>
                  <a:schemeClr val="dk1"/>
                </a:solidFill>
                <a:latin typeface="Patrick Hand"/>
                <a:ea typeface="Patrick Hand"/>
                <a:cs typeface="Patrick Hand"/>
                <a:sym typeface="Patrick Hand"/>
              </a:rPr>
              <a:t>2.7</a:t>
            </a:r>
            <a:r>
              <a:rPr i="1" lang="en" sz="1700">
                <a:solidFill>
                  <a:schemeClr val="dk2"/>
                </a:solidFill>
                <a:latin typeface="Patrick Hand"/>
                <a:ea typeface="Patrick Hand"/>
                <a:cs typeface="Patrick Hand"/>
                <a:sym typeface="Patrick Hand"/>
              </a:rPr>
              <a:t> </a:t>
            </a:r>
            <a:endParaRPr i="1" sz="1700">
              <a:solidFill>
                <a:schemeClr val="dk2"/>
              </a:solidFill>
              <a:latin typeface="Patrick Hand"/>
              <a:ea typeface="Patrick Hand"/>
              <a:cs typeface="Patrick Hand"/>
              <a:sym typeface="Patrick Hand"/>
            </a:endParaRPr>
          </a:p>
          <a:p>
            <a:pPr indent="0" lvl="0" marL="0" rtl="0" algn="ctr">
              <a:lnSpc>
                <a:spcPct val="115000"/>
              </a:lnSpc>
              <a:spcBef>
                <a:spcPts val="1600"/>
              </a:spcBef>
              <a:spcAft>
                <a:spcPts val="0"/>
              </a:spcAft>
              <a:buNone/>
            </a:pPr>
            <a:r>
              <a:rPr i="1" lang="en" sz="2000">
                <a:solidFill>
                  <a:schemeClr val="dk2"/>
                </a:solidFill>
                <a:latin typeface="Patrick Hand"/>
                <a:ea typeface="Patrick Hand"/>
                <a:cs typeface="Patrick Hand"/>
                <a:sym typeface="Patrick Hand"/>
              </a:rPr>
              <a:t>Therefore the answer to 0.3 x 9 = 2.7</a:t>
            </a:r>
            <a:endParaRPr sz="2300">
              <a:solidFill>
                <a:schemeClr val="dk2"/>
              </a:solidFill>
              <a:latin typeface="Patrick Hand"/>
              <a:ea typeface="Patrick Hand"/>
              <a:cs typeface="Patrick Hand"/>
              <a:sym typeface="Patrick Hand"/>
            </a:endParaRPr>
          </a:p>
          <a:p>
            <a:pPr indent="0" lvl="0" marL="0" rtl="0" algn="l">
              <a:spcBef>
                <a:spcPts val="1600"/>
              </a:spcBef>
              <a:spcAft>
                <a:spcPts val="0"/>
              </a:spcAft>
              <a:buNone/>
            </a:pPr>
            <a:r>
              <a:t/>
            </a:r>
            <a:endParaRPr sz="2300">
              <a:solidFill>
                <a:schemeClr val="dk2"/>
              </a:solidFill>
              <a:latin typeface="Patrick Hand"/>
              <a:ea typeface="Patrick Hand"/>
              <a:cs typeface="Patrick Hand"/>
              <a:sym typeface="Patrick Hand"/>
            </a:endParaRPr>
          </a:p>
          <a:p>
            <a:pPr indent="0" lvl="0" marL="0" rtl="0" algn="l">
              <a:spcBef>
                <a:spcPts val="0"/>
              </a:spcBef>
              <a:spcAft>
                <a:spcPts val="0"/>
              </a:spcAft>
              <a:buNone/>
            </a:pPr>
            <a:r>
              <a:t/>
            </a:r>
            <a:endParaRPr sz="2300">
              <a:solidFill>
                <a:schemeClr val="dk2"/>
              </a:solidFill>
              <a:latin typeface="Patrick Hand"/>
              <a:ea typeface="Patrick Hand"/>
              <a:cs typeface="Patrick Hand"/>
              <a:sym typeface="Patrick Hand"/>
            </a:endParaRPr>
          </a:p>
          <a:p>
            <a:pPr indent="0" lvl="0" marL="0" rtl="0" algn="l">
              <a:spcBef>
                <a:spcPts val="0"/>
              </a:spcBef>
              <a:spcAft>
                <a:spcPts val="0"/>
              </a:spcAft>
              <a:buNone/>
            </a:pPr>
            <a:br>
              <a:rPr lang="en" sz="2300">
                <a:solidFill>
                  <a:schemeClr val="dk2"/>
                </a:solidFill>
                <a:latin typeface="Patrick Hand"/>
                <a:ea typeface="Patrick Hand"/>
                <a:cs typeface="Patrick Hand"/>
                <a:sym typeface="Patrick Hand"/>
              </a:rPr>
            </a:br>
            <a:r>
              <a:rPr lang="en" sz="2300">
                <a:solidFill>
                  <a:schemeClr val="dk2"/>
                </a:solidFill>
                <a:latin typeface="Patrick Hand"/>
                <a:ea typeface="Patrick Hand"/>
                <a:cs typeface="Patrick Hand"/>
                <a:sym typeface="Patrick Hand"/>
              </a:rPr>
              <a:t>					                 </a:t>
            </a:r>
            <a:endParaRPr sz="2300">
              <a:solidFill>
                <a:schemeClr val="dk2"/>
              </a:solidFill>
              <a:latin typeface="Patrick Hand"/>
              <a:ea typeface="Patrick Hand"/>
              <a:cs typeface="Patrick Hand"/>
              <a:sym typeface="Patrick Hand"/>
            </a:endParaRPr>
          </a:p>
          <a:p>
            <a:pPr indent="0" lvl="0" marL="0" rtl="0" algn="l">
              <a:lnSpc>
                <a:spcPct val="100000"/>
              </a:lnSpc>
              <a:spcBef>
                <a:spcPts val="0"/>
              </a:spcBef>
              <a:spcAft>
                <a:spcPts val="0"/>
              </a:spcAft>
              <a:buNone/>
            </a:pPr>
            <a:r>
              <a:t/>
            </a:r>
            <a:endParaRPr sz="1300">
              <a:solidFill>
                <a:srgbClr val="000000"/>
              </a:solidFill>
            </a:endParaRPr>
          </a:p>
          <a:p>
            <a:pPr indent="0" lvl="0" marL="0" rtl="0" algn="l">
              <a:spcBef>
                <a:spcPts val="0"/>
              </a:spcBef>
              <a:spcAft>
                <a:spcPts val="0"/>
              </a:spcAft>
              <a:buNone/>
            </a:pPr>
            <a:br>
              <a:rPr lang="en" sz="2300">
                <a:solidFill>
                  <a:schemeClr val="dk2"/>
                </a:solidFill>
                <a:latin typeface="Patrick Hand"/>
                <a:ea typeface="Patrick Hand"/>
                <a:cs typeface="Patrick Hand"/>
                <a:sym typeface="Patrick Hand"/>
              </a:rPr>
            </a:br>
            <a:endParaRPr sz="2300">
              <a:solidFill>
                <a:schemeClr val="dk2"/>
              </a:solidFill>
              <a:latin typeface="Patrick Hand"/>
              <a:ea typeface="Patrick Hand"/>
              <a:cs typeface="Patrick Hand"/>
              <a:sym typeface="Patrick Hand"/>
            </a:endParaRPr>
          </a:p>
          <a:p>
            <a:pPr indent="0" lvl="0" marL="0" rtl="0" algn="l">
              <a:spcBef>
                <a:spcPts val="0"/>
              </a:spcBef>
              <a:spcAft>
                <a:spcPts val="0"/>
              </a:spcAft>
              <a:buNone/>
            </a:pPr>
            <a:r>
              <a:t/>
            </a:r>
            <a:endParaRPr sz="2300">
              <a:solidFill>
                <a:schemeClr val="dk2"/>
              </a:solidFill>
              <a:latin typeface="Patrick Hand"/>
              <a:ea typeface="Patrick Hand"/>
              <a:cs typeface="Patrick Hand"/>
              <a:sym typeface="Patrick Hand"/>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298" name="Google Shape;298;p49"/>
          <p:cNvPicPr preferRelativeResize="0"/>
          <p:nvPr/>
        </p:nvPicPr>
        <p:blipFill rotWithShape="1">
          <a:blip r:embed="rId3">
            <a:alphaModFix/>
          </a:blip>
          <a:srcRect b="7253" l="5884" r="6411" t="5455"/>
          <a:stretch/>
        </p:blipFill>
        <p:spPr>
          <a:xfrm>
            <a:off x="8061400" y="173475"/>
            <a:ext cx="938100" cy="9468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304" name="Google Shape;304;p50"/>
          <p:cNvSpPr txBox="1"/>
          <p:nvPr>
            <p:ph idx="1" type="body"/>
          </p:nvPr>
        </p:nvSpPr>
        <p:spPr>
          <a:xfrm>
            <a:off x="72750" y="1217675"/>
            <a:ext cx="8998500" cy="381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300">
                <a:solidFill>
                  <a:schemeClr val="dk2"/>
                </a:solidFill>
                <a:latin typeface="Patrick Hand"/>
                <a:ea typeface="Patrick Hand"/>
                <a:cs typeface="Patrick Hand"/>
                <a:sym typeface="Patrick Hand"/>
              </a:rPr>
              <a:t>Follow the steps below to try the following example:     </a:t>
            </a:r>
            <a:r>
              <a:rPr i="1" lang="en" sz="2400">
                <a:solidFill>
                  <a:schemeClr val="dk1"/>
                </a:solidFill>
                <a:latin typeface="Patrick Hand"/>
                <a:ea typeface="Patrick Hand"/>
                <a:cs typeface="Patrick Hand"/>
                <a:sym typeface="Patrick Hand"/>
              </a:rPr>
              <a:t>0.8 x 6 = </a:t>
            </a:r>
            <a:endParaRPr i="1" sz="2400">
              <a:solidFill>
                <a:schemeClr val="dk1"/>
              </a:solidFill>
              <a:latin typeface="Patrick Hand"/>
              <a:ea typeface="Patrick Hand"/>
              <a:cs typeface="Patrick Hand"/>
              <a:sym typeface="Patrick Hand"/>
            </a:endParaRPr>
          </a:p>
          <a:p>
            <a:pPr indent="457200" lvl="0" marL="914400" rtl="0" algn="l">
              <a:spcBef>
                <a:spcPts val="0"/>
              </a:spcBef>
              <a:spcAft>
                <a:spcPts val="0"/>
              </a:spcAft>
              <a:buNone/>
            </a:pPr>
            <a:r>
              <a:t/>
            </a:r>
            <a:endParaRPr sz="2000">
              <a:solidFill>
                <a:schemeClr val="dk2"/>
              </a:solidFill>
              <a:latin typeface="Patrick Hand"/>
              <a:ea typeface="Patrick Hand"/>
              <a:cs typeface="Patrick Hand"/>
              <a:sym typeface="Patrick Hand"/>
            </a:endParaRPr>
          </a:p>
          <a:p>
            <a:pPr indent="457200" lvl="0" marL="914400" rtl="0" algn="l">
              <a:spcBef>
                <a:spcPts val="0"/>
              </a:spcBef>
              <a:spcAft>
                <a:spcPts val="0"/>
              </a:spcAft>
              <a:buNone/>
            </a:pPr>
            <a:br>
              <a:rPr lang="en" sz="2000">
                <a:solidFill>
                  <a:schemeClr val="dk2"/>
                </a:solidFill>
                <a:latin typeface="Patrick Hand"/>
                <a:ea typeface="Patrick Hand"/>
                <a:cs typeface="Patrick Hand"/>
                <a:sym typeface="Patrick Hand"/>
              </a:rPr>
            </a:br>
            <a:endParaRPr sz="2000" u="sng">
              <a:solidFill>
                <a:schemeClr val="dk2"/>
              </a:solidFill>
              <a:latin typeface="Patrick Hand"/>
              <a:ea typeface="Patrick Hand"/>
              <a:cs typeface="Patrick Hand"/>
              <a:sym typeface="Patrick Hand"/>
            </a:endParaRPr>
          </a:p>
          <a:p>
            <a:pPr indent="0" lvl="0" marL="0" rtl="0" algn="l">
              <a:spcBef>
                <a:spcPts val="0"/>
              </a:spcBef>
              <a:spcAft>
                <a:spcPts val="0"/>
              </a:spcAft>
              <a:buNone/>
            </a:pPr>
            <a:r>
              <a:t/>
            </a:r>
            <a:endParaRPr sz="2000" u="sng">
              <a:solidFill>
                <a:schemeClr val="dk2"/>
              </a:solidFill>
              <a:latin typeface="Patrick Hand"/>
              <a:ea typeface="Patrick Hand"/>
              <a:cs typeface="Patrick Hand"/>
              <a:sym typeface="Patrick Hand"/>
            </a:endParaRPr>
          </a:p>
          <a:p>
            <a:pPr indent="0" lvl="0" marL="0" rtl="0" algn="l">
              <a:spcBef>
                <a:spcPts val="0"/>
              </a:spcBef>
              <a:spcAft>
                <a:spcPts val="0"/>
              </a:spcAft>
              <a:buNone/>
            </a:pP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800">
                <a:solidFill>
                  <a:srgbClr val="000000"/>
                </a:solidFill>
                <a:latin typeface="Arial"/>
                <a:ea typeface="Arial"/>
                <a:cs typeface="Arial"/>
                <a:sym typeface="Arial"/>
              </a:rPr>
              <a:t>	</a:t>
            </a:r>
            <a:r>
              <a:rPr i="1" lang="en" sz="2400">
                <a:solidFill>
                  <a:schemeClr val="dk1"/>
                </a:solidFill>
                <a:latin typeface="Patrick Hand"/>
                <a:ea typeface="Patrick Hand"/>
                <a:cs typeface="Patrick Hand"/>
                <a:sym typeface="Patrick Hand"/>
              </a:rPr>
              <a:t>   </a:t>
            </a:r>
            <a:endParaRPr>
              <a:solidFill>
                <a:schemeClr val="dk2"/>
              </a:solidFill>
            </a:endParaRPr>
          </a:p>
          <a:p>
            <a:pPr indent="0" lvl="0" marL="0" rtl="0" algn="l">
              <a:lnSpc>
                <a:spcPct val="100000"/>
              </a:lnSpc>
              <a:spcBef>
                <a:spcPts val="1400"/>
              </a:spcBef>
              <a:spcAft>
                <a:spcPts val="0"/>
              </a:spcAft>
              <a:buNone/>
            </a:pPr>
            <a:r>
              <a:t/>
            </a:r>
            <a:endParaRPr>
              <a:solidFill>
                <a:schemeClr val="dk2"/>
              </a:solidFill>
            </a:endParaRPr>
          </a:p>
          <a:p>
            <a:pPr indent="0" lvl="0" marL="0" rtl="0" algn="l">
              <a:lnSpc>
                <a:spcPct val="115000"/>
              </a:lnSpc>
              <a:spcBef>
                <a:spcPts val="1600"/>
              </a:spcBef>
              <a:spcAft>
                <a:spcPts val="0"/>
              </a:spcAft>
              <a:buSzPts val="1800"/>
              <a:buNone/>
            </a:pPr>
            <a:r>
              <a:t/>
            </a:r>
            <a:endParaRPr sz="1300">
              <a:solidFill>
                <a:schemeClr val="dk1"/>
              </a:solidFill>
            </a:endParaRPr>
          </a:p>
          <a:p>
            <a:pPr indent="0" lvl="0" marL="0" rtl="0" algn="l">
              <a:lnSpc>
                <a:spcPct val="115000"/>
              </a:lnSpc>
              <a:spcBef>
                <a:spcPts val="1600"/>
              </a:spcBef>
              <a:spcAft>
                <a:spcPts val="0"/>
              </a:spcAft>
              <a:buSzPts val="1800"/>
              <a:buNone/>
            </a:pPr>
            <a:r>
              <a:t/>
            </a:r>
            <a:endParaRPr sz="13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05" name="Google Shape;305;p50"/>
          <p:cNvPicPr preferRelativeResize="0"/>
          <p:nvPr/>
        </p:nvPicPr>
        <p:blipFill rotWithShape="1">
          <a:blip r:embed="rId3">
            <a:alphaModFix/>
          </a:blip>
          <a:srcRect b="7253" l="5884" r="6411" t="5455"/>
          <a:stretch/>
        </p:blipFill>
        <p:spPr>
          <a:xfrm>
            <a:off x="8057925" y="179750"/>
            <a:ext cx="938100" cy="946800"/>
          </a:xfrm>
          <a:prstGeom prst="ellipse">
            <a:avLst/>
          </a:prstGeom>
          <a:noFill/>
          <a:ln>
            <a:noFill/>
          </a:ln>
        </p:spPr>
      </p:pic>
      <p:pic>
        <p:nvPicPr>
          <p:cNvPr id="306" name="Google Shape;306;p50"/>
          <p:cNvPicPr preferRelativeResize="0"/>
          <p:nvPr/>
        </p:nvPicPr>
        <p:blipFill rotWithShape="1">
          <a:blip r:embed="rId4">
            <a:alphaModFix/>
          </a:blip>
          <a:srcRect b="21740" l="2641" r="70317" t="12217"/>
          <a:stretch/>
        </p:blipFill>
        <p:spPr>
          <a:xfrm>
            <a:off x="701991" y="3139400"/>
            <a:ext cx="1424625" cy="1426000"/>
          </a:xfrm>
          <a:prstGeom prst="rect">
            <a:avLst/>
          </a:prstGeom>
          <a:noFill/>
          <a:ln>
            <a:noFill/>
          </a:ln>
        </p:spPr>
      </p:pic>
      <p:pic>
        <p:nvPicPr>
          <p:cNvPr id="307" name="Google Shape;307;p50"/>
          <p:cNvPicPr preferRelativeResize="0"/>
          <p:nvPr/>
        </p:nvPicPr>
        <p:blipFill rotWithShape="1">
          <a:blip r:embed="rId4">
            <a:alphaModFix/>
          </a:blip>
          <a:srcRect b="21740" l="35554" r="36753" t="12217"/>
          <a:stretch/>
        </p:blipFill>
        <p:spPr>
          <a:xfrm>
            <a:off x="3898848" y="3205325"/>
            <a:ext cx="1458974" cy="1426000"/>
          </a:xfrm>
          <a:prstGeom prst="rect">
            <a:avLst/>
          </a:prstGeom>
          <a:noFill/>
          <a:ln>
            <a:noFill/>
          </a:ln>
        </p:spPr>
      </p:pic>
      <p:pic>
        <p:nvPicPr>
          <p:cNvPr id="308" name="Google Shape;308;p50"/>
          <p:cNvPicPr preferRelativeResize="0"/>
          <p:nvPr/>
        </p:nvPicPr>
        <p:blipFill rotWithShape="1">
          <a:blip r:embed="rId4">
            <a:alphaModFix/>
          </a:blip>
          <a:srcRect b="21740" l="69631" r="3328" t="12217"/>
          <a:stretch/>
        </p:blipFill>
        <p:spPr>
          <a:xfrm>
            <a:off x="7130041" y="3139400"/>
            <a:ext cx="1424625" cy="1426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1"/>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314" name="Google Shape;314;p51"/>
          <p:cNvSpPr txBox="1"/>
          <p:nvPr>
            <p:ph idx="1" type="body"/>
          </p:nvPr>
        </p:nvSpPr>
        <p:spPr>
          <a:xfrm>
            <a:off x="72750" y="1217675"/>
            <a:ext cx="8998500" cy="381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300" u="sng">
                <a:solidFill>
                  <a:srgbClr val="FF0000"/>
                </a:solidFill>
                <a:latin typeface="Patrick Hand"/>
                <a:ea typeface="Patrick Hand"/>
                <a:cs typeface="Patrick Hand"/>
                <a:sym typeface="Patrick Hand"/>
              </a:rPr>
              <a:t>Check your answer...</a:t>
            </a:r>
            <a:r>
              <a:rPr lang="en" sz="2300">
                <a:solidFill>
                  <a:schemeClr val="dk2"/>
                </a:solidFill>
                <a:latin typeface="Patrick Hand"/>
                <a:ea typeface="Patrick Hand"/>
                <a:cs typeface="Patrick Hand"/>
                <a:sym typeface="Patrick Hand"/>
              </a:rPr>
              <a:t>    </a:t>
            </a:r>
            <a:r>
              <a:rPr i="1" lang="en" sz="2400">
                <a:solidFill>
                  <a:srgbClr val="FF0000"/>
                </a:solidFill>
                <a:latin typeface="Patrick Hand"/>
                <a:ea typeface="Patrick Hand"/>
                <a:cs typeface="Patrick Hand"/>
                <a:sym typeface="Patrick Hand"/>
              </a:rPr>
              <a:t>0.8 x 6 = 4.8</a:t>
            </a:r>
            <a:endParaRPr i="1" sz="2400">
              <a:solidFill>
                <a:srgbClr val="FF0000"/>
              </a:solidFill>
              <a:latin typeface="Patrick Hand"/>
              <a:ea typeface="Patrick Hand"/>
              <a:cs typeface="Patrick Hand"/>
              <a:sym typeface="Patrick Hand"/>
            </a:endParaRPr>
          </a:p>
          <a:p>
            <a:pPr indent="457200" lvl="0" marL="914400" rtl="0" algn="l">
              <a:spcBef>
                <a:spcPts val="0"/>
              </a:spcBef>
              <a:spcAft>
                <a:spcPts val="0"/>
              </a:spcAft>
              <a:buNone/>
            </a:pPr>
            <a:r>
              <a:t/>
            </a:r>
            <a:endParaRPr sz="2000">
              <a:solidFill>
                <a:schemeClr val="dk2"/>
              </a:solidFill>
              <a:latin typeface="Patrick Hand"/>
              <a:ea typeface="Patrick Hand"/>
              <a:cs typeface="Patrick Hand"/>
              <a:sym typeface="Patrick Hand"/>
            </a:endParaRPr>
          </a:p>
          <a:p>
            <a:pPr indent="0" lvl="0" marL="0" rtl="0" algn="l">
              <a:spcBef>
                <a:spcPts val="0"/>
              </a:spcBef>
              <a:spcAft>
                <a:spcPts val="0"/>
              </a:spcAft>
              <a:buNone/>
            </a:pPr>
            <a:r>
              <a:rPr lang="en" sz="2000">
                <a:solidFill>
                  <a:schemeClr val="dk2"/>
                </a:solidFill>
                <a:latin typeface="Patrick Hand"/>
                <a:ea typeface="Patrick Hand"/>
                <a:cs typeface="Patrick Hand"/>
                <a:sym typeface="Patrick Hand"/>
              </a:rPr>
              <a:t>                                            </a:t>
            </a:r>
            <a:br>
              <a:rPr lang="en" sz="2000">
                <a:solidFill>
                  <a:schemeClr val="dk2"/>
                </a:solidFill>
                <a:latin typeface="Patrick Hand"/>
                <a:ea typeface="Patrick Hand"/>
                <a:cs typeface="Patrick Hand"/>
                <a:sym typeface="Patrick Hand"/>
              </a:rPr>
            </a:br>
            <a:endParaRPr sz="2000" u="sng">
              <a:solidFill>
                <a:schemeClr val="dk2"/>
              </a:solidFill>
              <a:latin typeface="Patrick Hand"/>
              <a:ea typeface="Patrick Hand"/>
              <a:cs typeface="Patrick Hand"/>
              <a:sym typeface="Patrick Hand"/>
            </a:endParaRPr>
          </a:p>
          <a:p>
            <a:pPr indent="0" lvl="0" marL="0" rtl="0" algn="l">
              <a:spcBef>
                <a:spcPts val="0"/>
              </a:spcBef>
              <a:spcAft>
                <a:spcPts val="0"/>
              </a:spcAft>
              <a:buNone/>
            </a:pPr>
            <a:r>
              <a:t/>
            </a:r>
            <a:endParaRPr sz="2000" u="sng">
              <a:solidFill>
                <a:schemeClr val="dk2"/>
              </a:solidFill>
              <a:latin typeface="Patrick Hand"/>
              <a:ea typeface="Patrick Hand"/>
              <a:cs typeface="Patrick Hand"/>
              <a:sym typeface="Patrick Hand"/>
            </a:endParaRPr>
          </a:p>
          <a:p>
            <a:pPr indent="0" lvl="0" marL="0" rtl="0" algn="l">
              <a:spcBef>
                <a:spcPts val="0"/>
              </a:spcBef>
              <a:spcAft>
                <a:spcPts val="0"/>
              </a:spcAft>
              <a:buNone/>
            </a:pP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800">
                <a:solidFill>
                  <a:srgbClr val="000000"/>
                </a:solidFill>
                <a:latin typeface="Arial"/>
                <a:ea typeface="Arial"/>
                <a:cs typeface="Arial"/>
                <a:sym typeface="Arial"/>
              </a:rPr>
              <a:t>			</a:t>
            </a:r>
            <a:endParaRPr sz="8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800">
                <a:solidFill>
                  <a:srgbClr val="000000"/>
                </a:solidFill>
                <a:latin typeface="Arial"/>
                <a:ea typeface="Arial"/>
                <a:cs typeface="Arial"/>
                <a:sym typeface="Arial"/>
              </a:rPr>
              <a:t>	</a:t>
            </a:r>
            <a:r>
              <a:rPr i="1" lang="en" sz="2400">
                <a:solidFill>
                  <a:schemeClr val="dk1"/>
                </a:solidFill>
                <a:latin typeface="Patrick Hand"/>
                <a:ea typeface="Patrick Hand"/>
                <a:cs typeface="Patrick Hand"/>
                <a:sym typeface="Patrick Hand"/>
              </a:rPr>
              <a:t>   </a:t>
            </a:r>
            <a:endParaRPr>
              <a:solidFill>
                <a:schemeClr val="dk2"/>
              </a:solidFill>
            </a:endParaRPr>
          </a:p>
          <a:p>
            <a:pPr indent="0" lvl="0" marL="0" rtl="0" algn="l">
              <a:lnSpc>
                <a:spcPct val="100000"/>
              </a:lnSpc>
              <a:spcBef>
                <a:spcPts val="1400"/>
              </a:spcBef>
              <a:spcAft>
                <a:spcPts val="0"/>
              </a:spcAft>
              <a:buNone/>
            </a:pPr>
            <a:r>
              <a:t/>
            </a:r>
            <a:endParaRPr>
              <a:solidFill>
                <a:schemeClr val="dk2"/>
              </a:solidFill>
            </a:endParaRPr>
          </a:p>
          <a:p>
            <a:pPr indent="0" lvl="0" marL="0" rtl="0" algn="l">
              <a:lnSpc>
                <a:spcPct val="115000"/>
              </a:lnSpc>
              <a:spcBef>
                <a:spcPts val="1600"/>
              </a:spcBef>
              <a:spcAft>
                <a:spcPts val="0"/>
              </a:spcAft>
              <a:buSzPts val="1800"/>
              <a:buNone/>
            </a:pPr>
            <a:r>
              <a:t/>
            </a:r>
            <a:endParaRPr sz="1300">
              <a:solidFill>
                <a:schemeClr val="dk1"/>
              </a:solidFill>
            </a:endParaRPr>
          </a:p>
          <a:p>
            <a:pPr indent="0" lvl="0" marL="0" rtl="0" algn="l">
              <a:lnSpc>
                <a:spcPct val="115000"/>
              </a:lnSpc>
              <a:spcBef>
                <a:spcPts val="1600"/>
              </a:spcBef>
              <a:spcAft>
                <a:spcPts val="0"/>
              </a:spcAft>
              <a:buSzPts val="1800"/>
              <a:buNone/>
            </a:pPr>
            <a:r>
              <a:t/>
            </a:r>
            <a:endParaRPr sz="13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15" name="Google Shape;315;p51"/>
          <p:cNvPicPr preferRelativeResize="0"/>
          <p:nvPr/>
        </p:nvPicPr>
        <p:blipFill rotWithShape="1">
          <a:blip r:embed="rId3">
            <a:alphaModFix/>
          </a:blip>
          <a:srcRect b="21740" l="2641" r="70317" t="12217"/>
          <a:stretch/>
        </p:blipFill>
        <p:spPr>
          <a:xfrm>
            <a:off x="701991" y="3337250"/>
            <a:ext cx="1424625" cy="1426000"/>
          </a:xfrm>
          <a:prstGeom prst="rect">
            <a:avLst/>
          </a:prstGeom>
          <a:noFill/>
          <a:ln>
            <a:noFill/>
          </a:ln>
        </p:spPr>
      </p:pic>
      <p:pic>
        <p:nvPicPr>
          <p:cNvPr id="316" name="Google Shape;316;p51"/>
          <p:cNvPicPr preferRelativeResize="0"/>
          <p:nvPr/>
        </p:nvPicPr>
        <p:blipFill rotWithShape="1">
          <a:blip r:embed="rId3">
            <a:alphaModFix/>
          </a:blip>
          <a:srcRect b="21740" l="35554" r="36753" t="12217"/>
          <a:stretch/>
        </p:blipFill>
        <p:spPr>
          <a:xfrm>
            <a:off x="3898848" y="3337250"/>
            <a:ext cx="1458974" cy="1426000"/>
          </a:xfrm>
          <a:prstGeom prst="rect">
            <a:avLst/>
          </a:prstGeom>
          <a:noFill/>
          <a:ln>
            <a:noFill/>
          </a:ln>
        </p:spPr>
      </p:pic>
      <p:pic>
        <p:nvPicPr>
          <p:cNvPr id="317" name="Google Shape;317;p51"/>
          <p:cNvPicPr preferRelativeResize="0"/>
          <p:nvPr/>
        </p:nvPicPr>
        <p:blipFill rotWithShape="1">
          <a:blip r:embed="rId3">
            <a:alphaModFix/>
          </a:blip>
          <a:srcRect b="21740" l="69631" r="3328" t="12217"/>
          <a:stretch/>
        </p:blipFill>
        <p:spPr>
          <a:xfrm>
            <a:off x="7130041" y="3337250"/>
            <a:ext cx="1424625" cy="1426000"/>
          </a:xfrm>
          <a:prstGeom prst="rect">
            <a:avLst/>
          </a:prstGeom>
          <a:noFill/>
          <a:ln>
            <a:noFill/>
          </a:ln>
        </p:spPr>
      </p:pic>
      <p:sp>
        <p:nvSpPr>
          <p:cNvPr id="318" name="Google Shape;318;p51"/>
          <p:cNvSpPr txBox="1"/>
          <p:nvPr/>
        </p:nvSpPr>
        <p:spPr>
          <a:xfrm>
            <a:off x="552850" y="2571750"/>
            <a:ext cx="17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0000"/>
                </a:solidFill>
                <a:latin typeface="Patrick Hand"/>
                <a:ea typeface="Patrick Hand"/>
                <a:cs typeface="Patrick Hand"/>
                <a:sym typeface="Patrick Hand"/>
              </a:rPr>
              <a:t>0.8 x 6   becomes</a:t>
            </a:r>
            <a:br>
              <a:rPr lang="en" sz="1800">
                <a:solidFill>
                  <a:srgbClr val="FF0000"/>
                </a:solidFill>
                <a:latin typeface="Patrick Hand"/>
                <a:ea typeface="Patrick Hand"/>
                <a:cs typeface="Patrick Hand"/>
                <a:sym typeface="Patrick Hand"/>
              </a:rPr>
            </a:br>
            <a:r>
              <a:rPr lang="en" sz="1800">
                <a:solidFill>
                  <a:srgbClr val="FF0000"/>
                </a:solidFill>
                <a:latin typeface="Patrick Hand"/>
                <a:ea typeface="Patrick Hand"/>
                <a:cs typeface="Patrick Hand"/>
                <a:sym typeface="Patrick Hand"/>
              </a:rPr>
              <a:t>8 x 6</a:t>
            </a:r>
            <a:endParaRPr sz="1800">
              <a:solidFill>
                <a:srgbClr val="FF0000"/>
              </a:solidFill>
              <a:latin typeface="Patrick Hand"/>
              <a:ea typeface="Patrick Hand"/>
              <a:cs typeface="Patrick Hand"/>
              <a:sym typeface="Patrick Hand"/>
            </a:endParaRPr>
          </a:p>
        </p:txBody>
      </p:sp>
      <p:sp>
        <p:nvSpPr>
          <p:cNvPr id="319" name="Google Shape;319;p51"/>
          <p:cNvSpPr txBox="1"/>
          <p:nvPr/>
        </p:nvSpPr>
        <p:spPr>
          <a:xfrm>
            <a:off x="3766888" y="2571750"/>
            <a:ext cx="17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0000"/>
                </a:solidFill>
                <a:latin typeface="Patrick Hand"/>
                <a:ea typeface="Patrick Hand"/>
                <a:cs typeface="Patrick Hand"/>
                <a:sym typeface="Patrick Hand"/>
              </a:rPr>
              <a:t>There is 1 decimal place in 0.8</a:t>
            </a:r>
            <a:endParaRPr sz="1800">
              <a:solidFill>
                <a:srgbClr val="FF0000"/>
              </a:solidFill>
              <a:latin typeface="Patrick Hand"/>
              <a:ea typeface="Patrick Hand"/>
              <a:cs typeface="Patrick Hand"/>
              <a:sym typeface="Patrick Hand"/>
            </a:endParaRPr>
          </a:p>
        </p:txBody>
      </p:sp>
      <p:sp>
        <p:nvSpPr>
          <p:cNvPr id="320" name="Google Shape;320;p51"/>
          <p:cNvSpPr txBox="1"/>
          <p:nvPr/>
        </p:nvSpPr>
        <p:spPr>
          <a:xfrm>
            <a:off x="6643675" y="2571750"/>
            <a:ext cx="2286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0000"/>
                </a:solidFill>
                <a:latin typeface="Patrick Hand"/>
                <a:ea typeface="Patrick Hand"/>
                <a:cs typeface="Patrick Hand"/>
                <a:sym typeface="Patrick Hand"/>
              </a:rPr>
              <a:t>8 x 6 = 48</a:t>
            </a:r>
            <a:br>
              <a:rPr lang="en" sz="1800">
                <a:solidFill>
                  <a:srgbClr val="FF0000"/>
                </a:solidFill>
                <a:latin typeface="Patrick Hand"/>
                <a:ea typeface="Patrick Hand"/>
                <a:cs typeface="Patrick Hand"/>
                <a:sym typeface="Patrick Hand"/>
              </a:rPr>
            </a:br>
            <a:r>
              <a:rPr lang="en" sz="1800">
                <a:solidFill>
                  <a:srgbClr val="FF0000"/>
                </a:solidFill>
                <a:latin typeface="Patrick Hand"/>
                <a:ea typeface="Patrick Hand"/>
                <a:cs typeface="Patrick Hand"/>
                <a:sym typeface="Patrick Hand"/>
              </a:rPr>
              <a:t>Therefore 0.8 x 6 = 4.8</a:t>
            </a:r>
            <a:endParaRPr sz="1800">
              <a:solidFill>
                <a:srgbClr val="FF0000"/>
              </a:solidFill>
              <a:latin typeface="Patrick Hand"/>
              <a:ea typeface="Patrick Hand"/>
              <a:cs typeface="Patrick Hand"/>
              <a:sym typeface="Patrick Hand"/>
            </a:endParaRPr>
          </a:p>
        </p:txBody>
      </p:sp>
      <p:pic>
        <p:nvPicPr>
          <p:cNvPr id="321" name="Google Shape;321;p51"/>
          <p:cNvPicPr preferRelativeResize="0"/>
          <p:nvPr/>
        </p:nvPicPr>
        <p:blipFill rotWithShape="1">
          <a:blip r:embed="rId4">
            <a:alphaModFix/>
          </a:blip>
          <a:srcRect b="4278" l="4278" r="0" t="0"/>
          <a:stretch/>
        </p:blipFill>
        <p:spPr>
          <a:xfrm>
            <a:off x="7707450" y="48700"/>
            <a:ext cx="1363800" cy="13638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2"/>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327" name="Google Shape;327;p52"/>
          <p:cNvSpPr txBox="1"/>
          <p:nvPr>
            <p:ph idx="1" type="body"/>
          </p:nvPr>
        </p:nvSpPr>
        <p:spPr>
          <a:xfrm>
            <a:off x="72750" y="1217675"/>
            <a:ext cx="8998500" cy="365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100" u="sng">
                <a:solidFill>
                  <a:schemeClr val="dk2"/>
                </a:solidFill>
                <a:latin typeface="Patrick Hand"/>
                <a:ea typeface="Patrick Hand"/>
                <a:cs typeface="Patrick Hand"/>
                <a:sym typeface="Patrick Hand"/>
              </a:rPr>
              <a:t>Use a </a:t>
            </a:r>
            <a:r>
              <a:rPr lang="en" sz="2100" u="sng">
                <a:solidFill>
                  <a:schemeClr val="dk1"/>
                </a:solidFill>
                <a:latin typeface="Patrick Hand"/>
                <a:ea typeface="Patrick Hand"/>
                <a:cs typeface="Patrick Hand"/>
                <a:sym typeface="Patrick Hand"/>
              </a:rPr>
              <a:t>mental strategy</a:t>
            </a:r>
            <a:r>
              <a:rPr lang="en" sz="2100" u="sng">
                <a:solidFill>
                  <a:schemeClr val="dk2"/>
                </a:solidFill>
                <a:latin typeface="Patrick Hand"/>
                <a:ea typeface="Patrick Hand"/>
                <a:cs typeface="Patrick Hand"/>
                <a:sym typeface="Patrick Hand"/>
              </a:rPr>
              <a:t> to answer the questions below…</a:t>
            </a:r>
            <a:endParaRPr sz="1100" u="sng">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i="1" sz="1600">
              <a:solidFill>
                <a:schemeClr val="dk1"/>
              </a:solidFill>
              <a:latin typeface="Patrick Hand"/>
              <a:ea typeface="Patrick Hand"/>
              <a:cs typeface="Patrick Hand"/>
              <a:sym typeface="Patrick Hand"/>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28" name="Google Shape;328;p52"/>
          <p:cNvPicPr preferRelativeResize="0"/>
          <p:nvPr/>
        </p:nvPicPr>
        <p:blipFill>
          <a:blip r:embed="rId3">
            <a:alphaModFix/>
          </a:blip>
          <a:stretch>
            <a:fillRect/>
          </a:stretch>
        </p:blipFill>
        <p:spPr>
          <a:xfrm rot="1769848">
            <a:off x="7808384" y="154339"/>
            <a:ext cx="1130558" cy="1130548"/>
          </a:xfrm>
          <a:prstGeom prst="rect">
            <a:avLst/>
          </a:prstGeom>
          <a:noFill/>
          <a:ln>
            <a:noFill/>
          </a:ln>
        </p:spPr>
      </p:pic>
      <p:pic>
        <p:nvPicPr>
          <p:cNvPr id="329" name="Google Shape;329;p52"/>
          <p:cNvPicPr preferRelativeResize="0"/>
          <p:nvPr/>
        </p:nvPicPr>
        <p:blipFill>
          <a:blip r:embed="rId4">
            <a:alphaModFix/>
          </a:blip>
          <a:stretch>
            <a:fillRect/>
          </a:stretch>
        </p:blipFill>
        <p:spPr>
          <a:xfrm>
            <a:off x="149363" y="2310575"/>
            <a:ext cx="8845275" cy="1467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3"/>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335" name="Google Shape;335;p53"/>
          <p:cNvSpPr txBox="1"/>
          <p:nvPr>
            <p:ph idx="1" type="body"/>
          </p:nvPr>
        </p:nvSpPr>
        <p:spPr>
          <a:xfrm>
            <a:off x="72750" y="1217675"/>
            <a:ext cx="8998500" cy="365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100" u="sng">
                <a:solidFill>
                  <a:srgbClr val="FF0000"/>
                </a:solidFill>
                <a:latin typeface="Patrick Hand"/>
                <a:ea typeface="Patrick Hand"/>
                <a:cs typeface="Patrick Hand"/>
                <a:sym typeface="Patrick Hand"/>
              </a:rPr>
              <a:t>Mark your answers...</a:t>
            </a:r>
            <a:endParaRPr sz="1100" u="sng">
              <a:solidFill>
                <a:srgbClr val="FF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36" name="Google Shape;336;p53"/>
          <p:cNvPicPr preferRelativeResize="0"/>
          <p:nvPr/>
        </p:nvPicPr>
        <p:blipFill rotWithShape="1">
          <a:blip r:embed="rId3">
            <a:alphaModFix/>
          </a:blip>
          <a:srcRect b="4278" l="4278" r="0" t="0"/>
          <a:stretch/>
        </p:blipFill>
        <p:spPr>
          <a:xfrm>
            <a:off x="7707450" y="48700"/>
            <a:ext cx="1363800" cy="1363800"/>
          </a:xfrm>
          <a:prstGeom prst="ellipse">
            <a:avLst/>
          </a:prstGeom>
          <a:noFill/>
          <a:ln>
            <a:noFill/>
          </a:ln>
        </p:spPr>
      </p:pic>
      <p:pic>
        <p:nvPicPr>
          <p:cNvPr id="337" name="Google Shape;337;p53"/>
          <p:cNvPicPr preferRelativeResize="0"/>
          <p:nvPr/>
        </p:nvPicPr>
        <p:blipFill>
          <a:blip r:embed="rId4">
            <a:alphaModFix/>
          </a:blip>
          <a:stretch>
            <a:fillRect/>
          </a:stretch>
        </p:blipFill>
        <p:spPr>
          <a:xfrm>
            <a:off x="72750" y="2281700"/>
            <a:ext cx="8998501" cy="15250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4"/>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Multiplying decimals by 1 digit numbers </a:t>
            </a:r>
            <a:endParaRPr sz="3400">
              <a:latin typeface="Caveat"/>
              <a:ea typeface="Caveat"/>
              <a:cs typeface="Caveat"/>
              <a:sym typeface="Caveat"/>
            </a:endParaRPr>
          </a:p>
        </p:txBody>
      </p:sp>
      <p:sp>
        <p:nvSpPr>
          <p:cNvPr id="343" name="Google Shape;343;p54"/>
          <p:cNvSpPr txBox="1"/>
          <p:nvPr>
            <p:ph idx="1" type="body"/>
          </p:nvPr>
        </p:nvSpPr>
        <p:spPr>
          <a:xfrm>
            <a:off x="72750" y="1137500"/>
            <a:ext cx="8998500" cy="386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a:t>
            </a:r>
            <a:r>
              <a:rPr lang="en" sz="1700">
                <a:solidFill>
                  <a:schemeClr val="lt1"/>
                </a:solidFill>
                <a:latin typeface="Patrick Hand"/>
                <a:ea typeface="Patrick Hand"/>
                <a:cs typeface="Patrick Hand"/>
                <a:sym typeface="Patrick Hand"/>
              </a:rPr>
              <a:t>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100" u="sng">
                <a:solidFill>
                  <a:schemeClr val="dk2"/>
                </a:solidFill>
                <a:latin typeface="Patrick Hand"/>
                <a:ea typeface="Patrick Hand"/>
                <a:cs typeface="Patrick Hand"/>
                <a:sym typeface="Patrick Hand"/>
              </a:rPr>
              <a:t>Answer the multiplication questions using the </a:t>
            </a:r>
            <a:r>
              <a:rPr lang="en" sz="2100" u="sng">
                <a:solidFill>
                  <a:schemeClr val="dk1"/>
                </a:solidFill>
                <a:latin typeface="Patrick Hand"/>
                <a:ea typeface="Patrick Hand"/>
                <a:cs typeface="Patrick Hand"/>
                <a:sym typeface="Patrick Hand"/>
              </a:rPr>
              <a:t>grids </a:t>
            </a:r>
            <a:r>
              <a:rPr lang="en" sz="2100" u="sng">
                <a:solidFill>
                  <a:schemeClr val="dk2"/>
                </a:solidFill>
                <a:latin typeface="Patrick Hand"/>
                <a:ea typeface="Patrick Hand"/>
                <a:cs typeface="Patrick Hand"/>
                <a:sym typeface="Patrick Hand"/>
              </a:rPr>
              <a:t>below…   </a:t>
            </a:r>
            <a:br>
              <a:rPr lang="en" sz="2100" u="sng">
                <a:solidFill>
                  <a:schemeClr val="dk2"/>
                </a:solidFill>
                <a:latin typeface="Patrick Hand"/>
                <a:ea typeface="Patrick Hand"/>
                <a:cs typeface="Patrick Hand"/>
                <a:sym typeface="Patrick Hand"/>
              </a:rPr>
            </a:b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44" name="Google Shape;344;p54"/>
          <p:cNvPicPr preferRelativeResize="0"/>
          <p:nvPr/>
        </p:nvPicPr>
        <p:blipFill>
          <a:blip r:embed="rId3">
            <a:alphaModFix/>
          </a:blip>
          <a:stretch>
            <a:fillRect/>
          </a:stretch>
        </p:blipFill>
        <p:spPr>
          <a:xfrm rot="1769848">
            <a:off x="7808384" y="154339"/>
            <a:ext cx="1130558" cy="1130548"/>
          </a:xfrm>
          <a:prstGeom prst="rect">
            <a:avLst/>
          </a:prstGeom>
          <a:noFill/>
          <a:ln>
            <a:noFill/>
          </a:ln>
        </p:spPr>
      </p:pic>
      <p:pic>
        <p:nvPicPr>
          <p:cNvPr id="345" name="Google Shape;345;p54"/>
          <p:cNvPicPr preferRelativeResize="0"/>
          <p:nvPr/>
        </p:nvPicPr>
        <p:blipFill>
          <a:blip r:embed="rId4">
            <a:alphaModFix/>
          </a:blip>
          <a:stretch>
            <a:fillRect/>
          </a:stretch>
        </p:blipFill>
        <p:spPr>
          <a:xfrm>
            <a:off x="106200" y="2379787"/>
            <a:ext cx="2873775" cy="916354"/>
          </a:xfrm>
          <a:prstGeom prst="rect">
            <a:avLst/>
          </a:prstGeom>
          <a:noFill/>
          <a:ln>
            <a:noFill/>
          </a:ln>
        </p:spPr>
      </p:pic>
      <p:pic>
        <p:nvPicPr>
          <p:cNvPr id="346" name="Google Shape;346;p54"/>
          <p:cNvPicPr preferRelativeResize="0"/>
          <p:nvPr/>
        </p:nvPicPr>
        <p:blipFill>
          <a:blip r:embed="rId5">
            <a:alphaModFix/>
          </a:blip>
          <a:stretch>
            <a:fillRect/>
          </a:stretch>
        </p:blipFill>
        <p:spPr>
          <a:xfrm>
            <a:off x="3135100" y="2417974"/>
            <a:ext cx="2873775" cy="839975"/>
          </a:xfrm>
          <a:prstGeom prst="rect">
            <a:avLst/>
          </a:prstGeom>
          <a:noFill/>
          <a:ln>
            <a:noFill/>
          </a:ln>
        </p:spPr>
      </p:pic>
      <p:pic>
        <p:nvPicPr>
          <p:cNvPr id="347" name="Google Shape;347;p54"/>
          <p:cNvPicPr preferRelativeResize="0"/>
          <p:nvPr/>
        </p:nvPicPr>
        <p:blipFill>
          <a:blip r:embed="rId6">
            <a:alphaModFix/>
          </a:blip>
          <a:stretch>
            <a:fillRect/>
          </a:stretch>
        </p:blipFill>
        <p:spPr>
          <a:xfrm>
            <a:off x="6164000" y="2417975"/>
            <a:ext cx="2824808" cy="839975"/>
          </a:xfrm>
          <a:prstGeom prst="rect">
            <a:avLst/>
          </a:prstGeom>
          <a:noFill/>
          <a:ln>
            <a:noFill/>
          </a:ln>
        </p:spPr>
      </p:pic>
      <p:pic>
        <p:nvPicPr>
          <p:cNvPr id="348" name="Google Shape;348;p54"/>
          <p:cNvPicPr preferRelativeResize="0"/>
          <p:nvPr/>
        </p:nvPicPr>
        <p:blipFill>
          <a:blip r:embed="rId7">
            <a:alphaModFix/>
          </a:blip>
          <a:stretch>
            <a:fillRect/>
          </a:stretch>
        </p:blipFill>
        <p:spPr>
          <a:xfrm>
            <a:off x="106200" y="3682896"/>
            <a:ext cx="2873775" cy="852180"/>
          </a:xfrm>
          <a:prstGeom prst="rect">
            <a:avLst/>
          </a:prstGeom>
          <a:noFill/>
          <a:ln>
            <a:noFill/>
          </a:ln>
        </p:spPr>
      </p:pic>
      <p:pic>
        <p:nvPicPr>
          <p:cNvPr id="349" name="Google Shape;349;p54"/>
          <p:cNvPicPr preferRelativeResize="0"/>
          <p:nvPr/>
        </p:nvPicPr>
        <p:blipFill>
          <a:blip r:embed="rId8">
            <a:alphaModFix/>
          </a:blip>
          <a:stretch>
            <a:fillRect/>
          </a:stretch>
        </p:blipFill>
        <p:spPr>
          <a:xfrm>
            <a:off x="3138350" y="3689000"/>
            <a:ext cx="2867288" cy="839975"/>
          </a:xfrm>
          <a:prstGeom prst="rect">
            <a:avLst/>
          </a:prstGeom>
          <a:noFill/>
          <a:ln>
            <a:noFill/>
          </a:ln>
        </p:spPr>
      </p:pic>
      <p:pic>
        <p:nvPicPr>
          <p:cNvPr id="350" name="Google Shape;350;p54"/>
          <p:cNvPicPr preferRelativeResize="0"/>
          <p:nvPr/>
        </p:nvPicPr>
        <p:blipFill>
          <a:blip r:embed="rId9">
            <a:alphaModFix/>
          </a:blip>
          <a:stretch>
            <a:fillRect/>
          </a:stretch>
        </p:blipFill>
        <p:spPr>
          <a:xfrm>
            <a:off x="6307800" y="3725150"/>
            <a:ext cx="2681001" cy="767700"/>
          </a:xfrm>
          <a:prstGeom prst="rect">
            <a:avLst/>
          </a:prstGeom>
          <a:noFill/>
          <a:ln>
            <a:noFill/>
          </a:ln>
        </p:spPr>
      </p:pic>
      <p:sp>
        <p:nvSpPr>
          <p:cNvPr id="351" name="Google Shape;351;p54"/>
          <p:cNvSpPr txBox="1"/>
          <p:nvPr/>
        </p:nvSpPr>
        <p:spPr>
          <a:xfrm>
            <a:off x="1283438" y="28441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24</a:t>
            </a:r>
            <a:endParaRPr b="1">
              <a:solidFill>
                <a:srgbClr val="FF0000"/>
              </a:solidFill>
              <a:latin typeface="Roboto"/>
              <a:ea typeface="Roboto"/>
              <a:cs typeface="Roboto"/>
              <a:sym typeface="Roboto"/>
            </a:endParaRPr>
          </a:p>
        </p:txBody>
      </p:sp>
      <p:sp>
        <p:nvSpPr>
          <p:cNvPr id="352" name="Google Shape;352;p54"/>
          <p:cNvSpPr txBox="1"/>
          <p:nvPr/>
        </p:nvSpPr>
        <p:spPr>
          <a:xfrm>
            <a:off x="2209263" y="28441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1.2</a:t>
            </a:r>
            <a:endParaRPr b="1">
              <a:solidFill>
                <a:srgbClr val="FF0000"/>
              </a:solidFill>
              <a:latin typeface="Roboto"/>
              <a:ea typeface="Roboto"/>
              <a:cs typeface="Roboto"/>
              <a:sym typeface="Roboto"/>
            </a:endParaRPr>
          </a:p>
        </p:txBody>
      </p:sp>
      <p:sp>
        <p:nvSpPr>
          <p:cNvPr id="353" name="Google Shape;353;p54"/>
          <p:cNvSpPr txBox="1"/>
          <p:nvPr/>
        </p:nvSpPr>
        <p:spPr>
          <a:xfrm>
            <a:off x="106200" y="3244325"/>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4" name="Google Shape;354;p54"/>
          <p:cNvSpPr txBox="1"/>
          <p:nvPr/>
        </p:nvSpPr>
        <p:spPr>
          <a:xfrm>
            <a:off x="72750" y="4492850"/>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5" name="Google Shape;355;p54"/>
          <p:cNvSpPr txBox="1"/>
          <p:nvPr/>
        </p:nvSpPr>
        <p:spPr>
          <a:xfrm>
            <a:off x="3138288" y="3244325"/>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6" name="Google Shape;356;p54"/>
          <p:cNvSpPr txBox="1"/>
          <p:nvPr/>
        </p:nvSpPr>
        <p:spPr>
          <a:xfrm>
            <a:off x="3138300" y="4535075"/>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7" name="Google Shape;357;p54"/>
          <p:cNvSpPr txBox="1"/>
          <p:nvPr/>
        </p:nvSpPr>
        <p:spPr>
          <a:xfrm>
            <a:off x="6164000" y="3244325"/>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8" name="Google Shape;358;p54"/>
          <p:cNvSpPr txBox="1"/>
          <p:nvPr/>
        </p:nvSpPr>
        <p:spPr>
          <a:xfrm>
            <a:off x="6307800" y="4492850"/>
            <a:ext cx="27237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59" name="Google Shape;359;p54"/>
          <p:cNvSpPr txBox="1"/>
          <p:nvPr/>
        </p:nvSpPr>
        <p:spPr>
          <a:xfrm>
            <a:off x="2209277" y="3244325"/>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25.2</a:t>
            </a:r>
            <a:endParaRPr b="1">
              <a:solidFill>
                <a:srgbClr val="FF0000"/>
              </a:solidFill>
              <a:latin typeface="Roboto"/>
              <a:ea typeface="Roboto"/>
              <a:cs typeface="Roboto"/>
              <a:sym typeface="Roboto"/>
            </a:endParaRPr>
          </a:p>
        </p:txBody>
      </p:sp>
      <p:pic>
        <p:nvPicPr>
          <p:cNvPr id="360" name="Google Shape;360;p54"/>
          <p:cNvPicPr preferRelativeResize="0"/>
          <p:nvPr/>
        </p:nvPicPr>
        <p:blipFill>
          <a:blip r:embed="rId10">
            <a:alphaModFix/>
          </a:blip>
          <a:stretch>
            <a:fillRect/>
          </a:stretch>
        </p:blipFill>
        <p:spPr>
          <a:xfrm>
            <a:off x="1197300" y="3296150"/>
            <a:ext cx="748000" cy="266675"/>
          </a:xfrm>
          <a:prstGeom prst="rect">
            <a:avLst/>
          </a:prstGeom>
          <a:noFill/>
          <a:ln>
            <a:noFill/>
          </a:ln>
        </p:spPr>
      </p:pic>
      <p:sp>
        <p:nvSpPr>
          <p:cNvPr id="361" name="Google Shape;361;p54"/>
          <p:cNvSpPr txBox="1"/>
          <p:nvPr/>
        </p:nvSpPr>
        <p:spPr>
          <a:xfrm>
            <a:off x="1689963" y="28441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a:t>
            </a:r>
            <a:endParaRPr b="1">
              <a:solidFill>
                <a:srgbClr val="FF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6FA8DC"/>
        </a:solidFill>
      </p:bgPr>
    </p:bg>
    <p:spTree>
      <p:nvGrpSpPr>
        <p:cNvPr id="133" name="Shape 133"/>
        <p:cNvGrpSpPr/>
        <p:nvPr/>
      </p:nvGrpSpPr>
      <p:grpSpPr>
        <a:xfrm>
          <a:off x="0" y="0"/>
          <a:ext cx="0" cy="0"/>
          <a:chOff x="0" y="0"/>
          <a:chExt cx="0" cy="0"/>
        </a:xfrm>
      </p:grpSpPr>
      <p:sp>
        <p:nvSpPr>
          <p:cNvPr id="134" name="Google Shape;134;p28"/>
          <p:cNvSpPr txBox="1"/>
          <p:nvPr>
            <p:ph type="title"/>
          </p:nvPr>
        </p:nvSpPr>
        <p:spPr>
          <a:xfrm rot="-5400000">
            <a:off x="-2190721" y="2078702"/>
            <a:ext cx="5143500" cy="986100"/>
          </a:xfrm>
          <a:prstGeom prst="rect">
            <a:avLst/>
          </a:prstGeom>
          <a:noFill/>
          <a:ln>
            <a:noFill/>
          </a:ln>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5400"/>
              <a:buFont typeface="Arial"/>
              <a:buNone/>
            </a:pPr>
            <a:r>
              <a:rPr lang="en" sz="5400"/>
              <a:t>Week 7 Words</a:t>
            </a:r>
            <a:endParaRPr/>
          </a:p>
        </p:txBody>
      </p:sp>
      <p:pic>
        <p:nvPicPr>
          <p:cNvPr id="135" name="Google Shape;135;p28"/>
          <p:cNvPicPr preferRelativeResize="0"/>
          <p:nvPr/>
        </p:nvPicPr>
        <p:blipFill>
          <a:blip r:embed="rId3">
            <a:alphaModFix/>
          </a:blip>
          <a:stretch>
            <a:fillRect/>
          </a:stretch>
        </p:blipFill>
        <p:spPr>
          <a:xfrm>
            <a:off x="1026475" y="0"/>
            <a:ext cx="7715249"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5"/>
          <p:cNvSpPr txBox="1"/>
          <p:nvPr/>
        </p:nvSpPr>
        <p:spPr>
          <a:xfrm>
            <a:off x="106200" y="3277300"/>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67" name="Google Shape;367;p55"/>
          <p:cNvSpPr txBox="1"/>
          <p:nvPr>
            <p:ph type="title"/>
          </p:nvPr>
        </p:nvSpPr>
        <p:spPr>
          <a:xfrm>
            <a:off x="169725" y="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400">
                <a:latin typeface="Caveat"/>
                <a:ea typeface="Caveat"/>
                <a:cs typeface="Caveat"/>
                <a:sym typeface="Caveat"/>
              </a:rPr>
              <a:t>Maths - </a:t>
            </a:r>
            <a:r>
              <a:rPr lang="en" sz="3400">
                <a:latin typeface="Caveat"/>
                <a:ea typeface="Caveat"/>
                <a:cs typeface="Caveat"/>
                <a:sym typeface="Caveat"/>
              </a:rPr>
              <a:t>Multiplying decimals by 1-digit numbers </a:t>
            </a:r>
            <a:endParaRPr sz="3400">
              <a:latin typeface="Caveat"/>
              <a:ea typeface="Caveat"/>
              <a:cs typeface="Caveat"/>
              <a:sym typeface="Caveat"/>
            </a:endParaRPr>
          </a:p>
        </p:txBody>
      </p:sp>
      <p:pic>
        <p:nvPicPr>
          <p:cNvPr id="368" name="Google Shape;368;p55"/>
          <p:cNvPicPr preferRelativeResize="0"/>
          <p:nvPr/>
        </p:nvPicPr>
        <p:blipFill rotWithShape="1">
          <a:blip r:embed="rId3">
            <a:alphaModFix/>
          </a:blip>
          <a:srcRect b="4278" l="4278" r="0" t="0"/>
          <a:stretch/>
        </p:blipFill>
        <p:spPr>
          <a:xfrm>
            <a:off x="7707450" y="48700"/>
            <a:ext cx="1363800" cy="1363800"/>
          </a:xfrm>
          <a:prstGeom prst="ellipse">
            <a:avLst/>
          </a:prstGeom>
          <a:noFill/>
          <a:ln>
            <a:noFill/>
          </a:ln>
        </p:spPr>
      </p:pic>
      <p:pic>
        <p:nvPicPr>
          <p:cNvPr id="369" name="Google Shape;369;p55"/>
          <p:cNvPicPr preferRelativeResize="0"/>
          <p:nvPr/>
        </p:nvPicPr>
        <p:blipFill rotWithShape="1">
          <a:blip r:embed="rId4">
            <a:alphaModFix/>
          </a:blip>
          <a:srcRect b="88292" l="32272" r="33110" t="0"/>
          <a:stretch/>
        </p:blipFill>
        <p:spPr>
          <a:xfrm>
            <a:off x="1067513" y="3296487"/>
            <a:ext cx="877885" cy="400200"/>
          </a:xfrm>
          <a:prstGeom prst="rect">
            <a:avLst/>
          </a:prstGeom>
          <a:noFill/>
          <a:ln>
            <a:noFill/>
          </a:ln>
        </p:spPr>
      </p:pic>
      <p:sp>
        <p:nvSpPr>
          <p:cNvPr id="370" name="Google Shape;370;p55"/>
          <p:cNvSpPr txBox="1"/>
          <p:nvPr>
            <p:ph idx="1" type="body"/>
          </p:nvPr>
        </p:nvSpPr>
        <p:spPr>
          <a:xfrm>
            <a:off x="72750" y="1250650"/>
            <a:ext cx="8998500" cy="365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1700">
                <a:solidFill>
                  <a:schemeClr val="lt1"/>
                </a:solidFill>
                <a:latin typeface="Patrick Hand"/>
                <a:ea typeface="Patrick Hand"/>
                <a:cs typeface="Patrick Hand"/>
                <a:sym typeface="Patrick Hand"/>
              </a:rPr>
              <a:t>I am learning to: use written and mental strategies to multiply simple decimals by single-digit numbers</a:t>
            </a:r>
            <a:endParaRPr sz="1200">
              <a:solidFill>
                <a:schemeClr val="lt1"/>
              </a:solidFill>
              <a:latin typeface="Patrick Hand"/>
              <a:ea typeface="Patrick Hand"/>
              <a:cs typeface="Patrick Hand"/>
              <a:sym typeface="Patrick Hand"/>
            </a:endParaRPr>
          </a:p>
          <a:p>
            <a:pPr indent="0" lvl="0" marL="0" rtl="0" algn="l">
              <a:spcBef>
                <a:spcPts val="1600"/>
              </a:spcBef>
              <a:spcAft>
                <a:spcPts val="0"/>
              </a:spcAft>
              <a:buNone/>
            </a:pPr>
            <a:r>
              <a:rPr lang="en" sz="2100" u="sng">
                <a:solidFill>
                  <a:srgbClr val="FF0000"/>
                </a:solidFill>
                <a:latin typeface="Patrick Hand"/>
                <a:ea typeface="Patrick Hand"/>
                <a:cs typeface="Patrick Hand"/>
                <a:sym typeface="Patrick Hand"/>
              </a:rPr>
              <a:t>Mark you answers...</a:t>
            </a:r>
            <a:endParaRPr sz="1100" u="sng">
              <a:solidFill>
                <a:srgbClr val="FF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71" name="Google Shape;371;p55"/>
          <p:cNvPicPr preferRelativeResize="0"/>
          <p:nvPr/>
        </p:nvPicPr>
        <p:blipFill>
          <a:blip r:embed="rId5">
            <a:alphaModFix/>
          </a:blip>
          <a:stretch>
            <a:fillRect/>
          </a:stretch>
        </p:blipFill>
        <p:spPr>
          <a:xfrm>
            <a:off x="106200" y="2412762"/>
            <a:ext cx="2873775" cy="916354"/>
          </a:xfrm>
          <a:prstGeom prst="rect">
            <a:avLst/>
          </a:prstGeom>
          <a:noFill/>
          <a:ln>
            <a:noFill/>
          </a:ln>
        </p:spPr>
      </p:pic>
      <p:pic>
        <p:nvPicPr>
          <p:cNvPr id="372" name="Google Shape;372;p55"/>
          <p:cNvPicPr preferRelativeResize="0"/>
          <p:nvPr/>
        </p:nvPicPr>
        <p:blipFill>
          <a:blip r:embed="rId6">
            <a:alphaModFix/>
          </a:blip>
          <a:stretch>
            <a:fillRect/>
          </a:stretch>
        </p:blipFill>
        <p:spPr>
          <a:xfrm>
            <a:off x="3135100" y="2450949"/>
            <a:ext cx="2873775" cy="839975"/>
          </a:xfrm>
          <a:prstGeom prst="rect">
            <a:avLst/>
          </a:prstGeom>
          <a:noFill/>
          <a:ln>
            <a:noFill/>
          </a:ln>
        </p:spPr>
      </p:pic>
      <p:pic>
        <p:nvPicPr>
          <p:cNvPr id="373" name="Google Shape;373;p55"/>
          <p:cNvPicPr preferRelativeResize="0"/>
          <p:nvPr/>
        </p:nvPicPr>
        <p:blipFill>
          <a:blip r:embed="rId7">
            <a:alphaModFix/>
          </a:blip>
          <a:stretch>
            <a:fillRect/>
          </a:stretch>
        </p:blipFill>
        <p:spPr>
          <a:xfrm>
            <a:off x="6164000" y="2450950"/>
            <a:ext cx="2824808" cy="839975"/>
          </a:xfrm>
          <a:prstGeom prst="rect">
            <a:avLst/>
          </a:prstGeom>
          <a:noFill/>
          <a:ln>
            <a:noFill/>
          </a:ln>
        </p:spPr>
      </p:pic>
      <p:pic>
        <p:nvPicPr>
          <p:cNvPr id="374" name="Google Shape;374;p55"/>
          <p:cNvPicPr preferRelativeResize="0"/>
          <p:nvPr/>
        </p:nvPicPr>
        <p:blipFill>
          <a:blip r:embed="rId8">
            <a:alphaModFix/>
          </a:blip>
          <a:stretch>
            <a:fillRect/>
          </a:stretch>
        </p:blipFill>
        <p:spPr>
          <a:xfrm>
            <a:off x="106200" y="3715871"/>
            <a:ext cx="2873775" cy="852180"/>
          </a:xfrm>
          <a:prstGeom prst="rect">
            <a:avLst/>
          </a:prstGeom>
          <a:noFill/>
          <a:ln>
            <a:noFill/>
          </a:ln>
        </p:spPr>
      </p:pic>
      <p:pic>
        <p:nvPicPr>
          <p:cNvPr id="375" name="Google Shape;375;p55"/>
          <p:cNvPicPr preferRelativeResize="0"/>
          <p:nvPr/>
        </p:nvPicPr>
        <p:blipFill>
          <a:blip r:embed="rId9">
            <a:alphaModFix/>
          </a:blip>
          <a:stretch>
            <a:fillRect/>
          </a:stretch>
        </p:blipFill>
        <p:spPr>
          <a:xfrm>
            <a:off x="3138350" y="3721975"/>
            <a:ext cx="2867288" cy="839975"/>
          </a:xfrm>
          <a:prstGeom prst="rect">
            <a:avLst/>
          </a:prstGeom>
          <a:noFill/>
          <a:ln>
            <a:noFill/>
          </a:ln>
        </p:spPr>
      </p:pic>
      <p:pic>
        <p:nvPicPr>
          <p:cNvPr id="376" name="Google Shape;376;p55"/>
          <p:cNvPicPr preferRelativeResize="0"/>
          <p:nvPr/>
        </p:nvPicPr>
        <p:blipFill>
          <a:blip r:embed="rId10">
            <a:alphaModFix/>
          </a:blip>
          <a:stretch>
            <a:fillRect/>
          </a:stretch>
        </p:blipFill>
        <p:spPr>
          <a:xfrm>
            <a:off x="6307800" y="3758125"/>
            <a:ext cx="2681001" cy="767700"/>
          </a:xfrm>
          <a:prstGeom prst="rect">
            <a:avLst/>
          </a:prstGeom>
          <a:noFill/>
          <a:ln>
            <a:noFill/>
          </a:ln>
        </p:spPr>
      </p:pic>
      <p:sp>
        <p:nvSpPr>
          <p:cNvPr id="377" name="Google Shape;377;p55"/>
          <p:cNvSpPr txBox="1"/>
          <p:nvPr/>
        </p:nvSpPr>
        <p:spPr>
          <a:xfrm>
            <a:off x="1283438"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24</a:t>
            </a:r>
            <a:endParaRPr b="1">
              <a:solidFill>
                <a:srgbClr val="FF0000"/>
              </a:solidFill>
              <a:latin typeface="Roboto"/>
              <a:ea typeface="Roboto"/>
              <a:cs typeface="Roboto"/>
              <a:sym typeface="Roboto"/>
            </a:endParaRPr>
          </a:p>
        </p:txBody>
      </p:sp>
      <p:sp>
        <p:nvSpPr>
          <p:cNvPr id="378" name="Google Shape;378;p55"/>
          <p:cNvSpPr txBox="1"/>
          <p:nvPr/>
        </p:nvSpPr>
        <p:spPr>
          <a:xfrm>
            <a:off x="2209263"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1.2</a:t>
            </a:r>
            <a:endParaRPr b="1">
              <a:solidFill>
                <a:srgbClr val="FF0000"/>
              </a:solidFill>
              <a:latin typeface="Roboto"/>
              <a:ea typeface="Roboto"/>
              <a:cs typeface="Roboto"/>
              <a:sym typeface="Roboto"/>
            </a:endParaRPr>
          </a:p>
        </p:txBody>
      </p:sp>
      <p:sp>
        <p:nvSpPr>
          <p:cNvPr id="379" name="Google Shape;379;p55"/>
          <p:cNvSpPr txBox="1"/>
          <p:nvPr/>
        </p:nvSpPr>
        <p:spPr>
          <a:xfrm>
            <a:off x="72750" y="4525825"/>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80" name="Google Shape;380;p55"/>
          <p:cNvSpPr txBox="1"/>
          <p:nvPr/>
        </p:nvSpPr>
        <p:spPr>
          <a:xfrm>
            <a:off x="3138288" y="3277300"/>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81" name="Google Shape;381;p55"/>
          <p:cNvSpPr txBox="1"/>
          <p:nvPr/>
        </p:nvSpPr>
        <p:spPr>
          <a:xfrm>
            <a:off x="3138300" y="4568050"/>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82" name="Google Shape;382;p55"/>
          <p:cNvSpPr txBox="1"/>
          <p:nvPr/>
        </p:nvSpPr>
        <p:spPr>
          <a:xfrm>
            <a:off x="6164000" y="3277300"/>
            <a:ext cx="28674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83" name="Google Shape;383;p55"/>
          <p:cNvSpPr txBox="1"/>
          <p:nvPr/>
        </p:nvSpPr>
        <p:spPr>
          <a:xfrm>
            <a:off x="6307800" y="4525825"/>
            <a:ext cx="2723700" cy="400200"/>
          </a:xfrm>
          <a:prstGeom prst="rect">
            <a:avLst/>
          </a:prstGeom>
          <a:solidFill>
            <a:schemeClr val="lt1"/>
          </a:solidFill>
          <a:ln>
            <a:noFill/>
          </a:ln>
        </p:spPr>
        <p:txBody>
          <a:bodyPr anchorCtr="0" anchor="t" bIns="91425" lIns="91425" spcFirstLastPara="1" rIns="91425" wrap="square" tIns="91425">
            <a:spAutoFit/>
          </a:bodyPr>
          <a:lstStyle/>
          <a:p>
            <a:pPr indent="457200" lvl="0" marL="1371600" rtl="0" algn="l">
              <a:spcBef>
                <a:spcPts val="0"/>
              </a:spcBef>
              <a:spcAft>
                <a:spcPts val="0"/>
              </a:spcAft>
              <a:buNone/>
            </a:pPr>
            <a:r>
              <a:rPr b="1" lang="en">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
        <p:nvSpPr>
          <p:cNvPr id="384" name="Google Shape;384;p55"/>
          <p:cNvSpPr txBox="1"/>
          <p:nvPr/>
        </p:nvSpPr>
        <p:spPr>
          <a:xfrm>
            <a:off x="2209277" y="3277300"/>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25.2</a:t>
            </a:r>
            <a:endParaRPr b="1">
              <a:solidFill>
                <a:srgbClr val="FF0000"/>
              </a:solidFill>
              <a:latin typeface="Roboto"/>
              <a:ea typeface="Roboto"/>
              <a:cs typeface="Roboto"/>
              <a:sym typeface="Roboto"/>
            </a:endParaRPr>
          </a:p>
        </p:txBody>
      </p:sp>
      <p:sp>
        <p:nvSpPr>
          <p:cNvPr id="385" name="Google Shape;385;p55"/>
          <p:cNvSpPr txBox="1"/>
          <p:nvPr/>
        </p:nvSpPr>
        <p:spPr>
          <a:xfrm>
            <a:off x="8271752" y="3277300"/>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22.4</a:t>
            </a:r>
            <a:endParaRPr b="1">
              <a:solidFill>
                <a:srgbClr val="FF0000"/>
              </a:solidFill>
              <a:latin typeface="Roboto"/>
              <a:ea typeface="Roboto"/>
              <a:cs typeface="Roboto"/>
              <a:sym typeface="Roboto"/>
            </a:endParaRPr>
          </a:p>
        </p:txBody>
      </p:sp>
      <p:sp>
        <p:nvSpPr>
          <p:cNvPr id="386" name="Google Shape;386;p55"/>
          <p:cNvSpPr txBox="1"/>
          <p:nvPr/>
        </p:nvSpPr>
        <p:spPr>
          <a:xfrm>
            <a:off x="5240515" y="3277300"/>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14</a:t>
            </a:r>
            <a:endParaRPr b="1">
              <a:solidFill>
                <a:srgbClr val="FF0000"/>
              </a:solidFill>
              <a:latin typeface="Roboto"/>
              <a:ea typeface="Roboto"/>
              <a:cs typeface="Roboto"/>
              <a:sym typeface="Roboto"/>
            </a:endParaRPr>
          </a:p>
        </p:txBody>
      </p:sp>
      <p:sp>
        <p:nvSpPr>
          <p:cNvPr id="387" name="Google Shape;387;p55"/>
          <p:cNvSpPr txBox="1"/>
          <p:nvPr/>
        </p:nvSpPr>
        <p:spPr>
          <a:xfrm>
            <a:off x="8370502" y="4525825"/>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36</a:t>
            </a:r>
            <a:endParaRPr b="1">
              <a:solidFill>
                <a:srgbClr val="FF0000"/>
              </a:solidFill>
              <a:latin typeface="Roboto"/>
              <a:ea typeface="Roboto"/>
              <a:cs typeface="Roboto"/>
              <a:sym typeface="Roboto"/>
            </a:endParaRPr>
          </a:p>
        </p:txBody>
      </p:sp>
      <p:sp>
        <p:nvSpPr>
          <p:cNvPr id="388" name="Google Shape;388;p55"/>
          <p:cNvSpPr txBox="1"/>
          <p:nvPr/>
        </p:nvSpPr>
        <p:spPr>
          <a:xfrm>
            <a:off x="5240527" y="4568050"/>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23.2</a:t>
            </a:r>
            <a:endParaRPr b="1">
              <a:solidFill>
                <a:srgbClr val="FF0000"/>
              </a:solidFill>
              <a:latin typeface="Roboto"/>
              <a:ea typeface="Roboto"/>
              <a:cs typeface="Roboto"/>
              <a:sym typeface="Roboto"/>
            </a:endParaRPr>
          </a:p>
        </p:txBody>
      </p:sp>
      <p:sp>
        <p:nvSpPr>
          <p:cNvPr id="389" name="Google Shape;389;p55"/>
          <p:cNvSpPr txBox="1"/>
          <p:nvPr/>
        </p:nvSpPr>
        <p:spPr>
          <a:xfrm>
            <a:off x="2159777" y="4525825"/>
            <a:ext cx="6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65.7</a:t>
            </a:r>
            <a:endParaRPr b="1">
              <a:solidFill>
                <a:srgbClr val="FF0000"/>
              </a:solidFill>
              <a:latin typeface="Roboto"/>
              <a:ea typeface="Roboto"/>
              <a:cs typeface="Roboto"/>
              <a:sym typeface="Roboto"/>
            </a:endParaRPr>
          </a:p>
        </p:txBody>
      </p:sp>
      <p:pic>
        <p:nvPicPr>
          <p:cNvPr id="390" name="Google Shape;390;p55"/>
          <p:cNvPicPr preferRelativeResize="0"/>
          <p:nvPr/>
        </p:nvPicPr>
        <p:blipFill>
          <a:blip r:embed="rId11">
            <a:alphaModFix/>
          </a:blip>
          <a:stretch>
            <a:fillRect/>
          </a:stretch>
        </p:blipFill>
        <p:spPr>
          <a:xfrm>
            <a:off x="4056850" y="3323388"/>
            <a:ext cx="877875" cy="308025"/>
          </a:xfrm>
          <a:prstGeom prst="rect">
            <a:avLst/>
          </a:prstGeom>
          <a:noFill/>
          <a:ln>
            <a:noFill/>
          </a:ln>
        </p:spPr>
      </p:pic>
      <p:pic>
        <p:nvPicPr>
          <p:cNvPr id="391" name="Google Shape;391;p55"/>
          <p:cNvPicPr preferRelativeResize="0"/>
          <p:nvPr/>
        </p:nvPicPr>
        <p:blipFill>
          <a:blip r:embed="rId12">
            <a:alphaModFix/>
          </a:blip>
          <a:stretch>
            <a:fillRect/>
          </a:stretch>
        </p:blipFill>
        <p:spPr>
          <a:xfrm>
            <a:off x="7137463" y="3331088"/>
            <a:ext cx="877875" cy="292625"/>
          </a:xfrm>
          <a:prstGeom prst="rect">
            <a:avLst/>
          </a:prstGeom>
          <a:noFill/>
          <a:ln>
            <a:noFill/>
          </a:ln>
        </p:spPr>
      </p:pic>
      <p:pic>
        <p:nvPicPr>
          <p:cNvPr id="392" name="Google Shape;392;p55"/>
          <p:cNvPicPr preferRelativeResize="0"/>
          <p:nvPr/>
        </p:nvPicPr>
        <p:blipFill>
          <a:blip r:embed="rId13">
            <a:alphaModFix/>
          </a:blip>
          <a:stretch>
            <a:fillRect/>
          </a:stretch>
        </p:blipFill>
        <p:spPr>
          <a:xfrm>
            <a:off x="1159913" y="4587250"/>
            <a:ext cx="766385" cy="292625"/>
          </a:xfrm>
          <a:prstGeom prst="rect">
            <a:avLst/>
          </a:prstGeom>
          <a:noFill/>
          <a:ln>
            <a:noFill/>
          </a:ln>
        </p:spPr>
      </p:pic>
      <p:pic>
        <p:nvPicPr>
          <p:cNvPr id="393" name="Google Shape;393;p55"/>
          <p:cNvPicPr preferRelativeResize="0"/>
          <p:nvPr/>
        </p:nvPicPr>
        <p:blipFill>
          <a:blip r:embed="rId14">
            <a:alphaModFix/>
          </a:blip>
          <a:stretch>
            <a:fillRect/>
          </a:stretch>
        </p:blipFill>
        <p:spPr>
          <a:xfrm>
            <a:off x="4111700" y="4606425"/>
            <a:ext cx="862476" cy="292625"/>
          </a:xfrm>
          <a:prstGeom prst="rect">
            <a:avLst/>
          </a:prstGeom>
          <a:noFill/>
          <a:ln>
            <a:noFill/>
          </a:ln>
        </p:spPr>
      </p:pic>
      <p:pic>
        <p:nvPicPr>
          <p:cNvPr id="394" name="Google Shape;394;p55"/>
          <p:cNvPicPr preferRelativeResize="0"/>
          <p:nvPr/>
        </p:nvPicPr>
        <p:blipFill>
          <a:blip r:embed="rId15">
            <a:alphaModFix/>
          </a:blip>
          <a:stretch>
            <a:fillRect/>
          </a:stretch>
        </p:blipFill>
        <p:spPr>
          <a:xfrm>
            <a:off x="7274175" y="4571850"/>
            <a:ext cx="862475" cy="323422"/>
          </a:xfrm>
          <a:prstGeom prst="rect">
            <a:avLst/>
          </a:prstGeom>
          <a:noFill/>
          <a:ln>
            <a:noFill/>
          </a:ln>
        </p:spPr>
      </p:pic>
      <p:sp>
        <p:nvSpPr>
          <p:cNvPr id="395" name="Google Shape;395;p55"/>
          <p:cNvSpPr txBox="1"/>
          <p:nvPr/>
        </p:nvSpPr>
        <p:spPr>
          <a:xfrm>
            <a:off x="4309150"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10</a:t>
            </a:r>
            <a:endParaRPr b="1">
              <a:solidFill>
                <a:srgbClr val="FF0000"/>
              </a:solidFill>
              <a:latin typeface="Roboto"/>
              <a:ea typeface="Roboto"/>
              <a:cs typeface="Roboto"/>
              <a:sym typeface="Roboto"/>
            </a:endParaRPr>
          </a:p>
        </p:txBody>
      </p:sp>
      <p:sp>
        <p:nvSpPr>
          <p:cNvPr id="396" name="Google Shape;396;p55"/>
          <p:cNvSpPr txBox="1"/>
          <p:nvPr/>
        </p:nvSpPr>
        <p:spPr>
          <a:xfrm>
            <a:off x="5236575"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0.4</a:t>
            </a:r>
            <a:endParaRPr b="1">
              <a:solidFill>
                <a:srgbClr val="FF0000"/>
              </a:solidFill>
              <a:latin typeface="Roboto"/>
              <a:ea typeface="Roboto"/>
              <a:cs typeface="Roboto"/>
              <a:sym typeface="Roboto"/>
            </a:endParaRPr>
          </a:p>
        </p:txBody>
      </p:sp>
      <p:sp>
        <p:nvSpPr>
          <p:cNvPr id="397" name="Google Shape;397;p55"/>
          <p:cNvSpPr txBox="1"/>
          <p:nvPr/>
        </p:nvSpPr>
        <p:spPr>
          <a:xfrm>
            <a:off x="7274175"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21</a:t>
            </a:r>
            <a:endParaRPr b="1">
              <a:solidFill>
                <a:srgbClr val="FF0000"/>
              </a:solidFill>
              <a:latin typeface="Roboto"/>
              <a:ea typeface="Roboto"/>
              <a:cs typeface="Roboto"/>
              <a:sym typeface="Roboto"/>
            </a:endParaRPr>
          </a:p>
        </p:txBody>
      </p:sp>
      <p:sp>
        <p:nvSpPr>
          <p:cNvPr id="398" name="Google Shape;398;p55"/>
          <p:cNvSpPr txBox="1"/>
          <p:nvPr/>
        </p:nvSpPr>
        <p:spPr>
          <a:xfrm>
            <a:off x="8263875" y="2877100"/>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1.4</a:t>
            </a:r>
            <a:endParaRPr b="1">
              <a:solidFill>
                <a:srgbClr val="FF0000"/>
              </a:solidFill>
              <a:latin typeface="Roboto"/>
              <a:ea typeface="Roboto"/>
              <a:cs typeface="Roboto"/>
              <a:sym typeface="Roboto"/>
            </a:endParaRPr>
          </a:p>
        </p:txBody>
      </p:sp>
      <p:sp>
        <p:nvSpPr>
          <p:cNvPr id="399" name="Google Shape;399;p55"/>
          <p:cNvSpPr txBox="1"/>
          <p:nvPr/>
        </p:nvSpPr>
        <p:spPr>
          <a:xfrm>
            <a:off x="1280200"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63</a:t>
            </a:r>
            <a:endParaRPr b="1">
              <a:solidFill>
                <a:srgbClr val="FF0000"/>
              </a:solidFill>
              <a:latin typeface="Roboto"/>
              <a:ea typeface="Roboto"/>
              <a:cs typeface="Roboto"/>
              <a:sym typeface="Roboto"/>
            </a:endParaRPr>
          </a:p>
        </p:txBody>
      </p:sp>
      <p:sp>
        <p:nvSpPr>
          <p:cNvPr id="400" name="Google Shape;400;p55"/>
          <p:cNvSpPr txBox="1"/>
          <p:nvPr/>
        </p:nvSpPr>
        <p:spPr>
          <a:xfrm>
            <a:off x="2159775"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2.7</a:t>
            </a:r>
            <a:endParaRPr b="1">
              <a:solidFill>
                <a:srgbClr val="FF0000"/>
              </a:solidFill>
              <a:latin typeface="Roboto"/>
              <a:ea typeface="Roboto"/>
              <a:cs typeface="Roboto"/>
              <a:sym typeface="Roboto"/>
            </a:endParaRPr>
          </a:p>
        </p:txBody>
      </p:sp>
      <p:sp>
        <p:nvSpPr>
          <p:cNvPr id="401" name="Google Shape;401;p55"/>
          <p:cNvSpPr txBox="1"/>
          <p:nvPr/>
        </p:nvSpPr>
        <p:spPr>
          <a:xfrm>
            <a:off x="4233788"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16</a:t>
            </a:r>
            <a:endParaRPr b="1">
              <a:solidFill>
                <a:srgbClr val="FF0000"/>
              </a:solidFill>
              <a:latin typeface="Roboto"/>
              <a:ea typeface="Roboto"/>
              <a:cs typeface="Roboto"/>
              <a:sym typeface="Roboto"/>
            </a:endParaRPr>
          </a:p>
        </p:txBody>
      </p:sp>
      <p:sp>
        <p:nvSpPr>
          <p:cNvPr id="402" name="Google Shape;402;p55"/>
          <p:cNvSpPr txBox="1"/>
          <p:nvPr/>
        </p:nvSpPr>
        <p:spPr>
          <a:xfrm>
            <a:off x="5236563"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7.2</a:t>
            </a:r>
            <a:endParaRPr b="1">
              <a:solidFill>
                <a:srgbClr val="FF0000"/>
              </a:solidFill>
              <a:latin typeface="Roboto"/>
              <a:ea typeface="Roboto"/>
              <a:cs typeface="Roboto"/>
              <a:sym typeface="Roboto"/>
            </a:endParaRPr>
          </a:p>
        </p:txBody>
      </p:sp>
      <p:sp>
        <p:nvSpPr>
          <p:cNvPr id="403" name="Google Shape;403;p55"/>
          <p:cNvSpPr txBox="1"/>
          <p:nvPr/>
        </p:nvSpPr>
        <p:spPr>
          <a:xfrm>
            <a:off x="7344488"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35</a:t>
            </a:r>
            <a:endParaRPr b="1">
              <a:solidFill>
                <a:srgbClr val="FF0000"/>
              </a:solidFill>
              <a:latin typeface="Roboto"/>
              <a:ea typeface="Roboto"/>
              <a:cs typeface="Roboto"/>
              <a:sym typeface="Roboto"/>
            </a:endParaRPr>
          </a:p>
        </p:txBody>
      </p:sp>
      <p:sp>
        <p:nvSpPr>
          <p:cNvPr id="404" name="Google Shape;404;p55"/>
          <p:cNvSpPr txBox="1"/>
          <p:nvPr/>
        </p:nvSpPr>
        <p:spPr>
          <a:xfrm>
            <a:off x="8214363" y="4125625"/>
            <a:ext cx="5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latin typeface="Roboto"/>
                <a:ea typeface="Roboto"/>
                <a:cs typeface="Roboto"/>
                <a:sym typeface="Roboto"/>
              </a:rPr>
              <a:t>1.0</a:t>
            </a:r>
            <a:endParaRPr b="1">
              <a:solidFill>
                <a:srgbClr val="FF0000"/>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latin typeface="Caveat"/>
                <a:ea typeface="Caveat"/>
                <a:cs typeface="Caveat"/>
                <a:sym typeface="Caveat"/>
              </a:rPr>
              <a:t>Maths reflection...</a:t>
            </a:r>
            <a:endParaRPr sz="5000">
              <a:latin typeface="Caveat"/>
              <a:ea typeface="Caveat"/>
              <a:cs typeface="Caveat"/>
              <a:sym typeface="Caveat"/>
            </a:endParaRPr>
          </a:p>
        </p:txBody>
      </p:sp>
      <p:sp>
        <p:nvSpPr>
          <p:cNvPr id="410" name="Google Shape;410;p56"/>
          <p:cNvSpPr txBox="1"/>
          <p:nvPr>
            <p:ph idx="1" type="body"/>
          </p:nvPr>
        </p:nvSpPr>
        <p:spPr>
          <a:xfrm>
            <a:off x="72750" y="1739225"/>
            <a:ext cx="8998500" cy="3131700"/>
          </a:xfrm>
          <a:prstGeom prst="rect">
            <a:avLst/>
          </a:prstGeom>
          <a:noFill/>
          <a:ln>
            <a:noFill/>
          </a:ln>
        </p:spPr>
        <p:txBody>
          <a:bodyPr anchorCtr="0" anchor="t" bIns="91425" lIns="91425" spcFirstLastPara="1" rIns="91425" wrap="square" tIns="91425">
            <a:noAutofit/>
          </a:bodyPr>
          <a:lstStyle/>
          <a:p>
            <a:pPr indent="0" lvl="0" marL="0" rtl="0" algn="just">
              <a:lnSpc>
                <a:spcPct val="110000"/>
              </a:lnSpc>
              <a:spcBef>
                <a:spcPts val="0"/>
              </a:spcBef>
              <a:spcAft>
                <a:spcPts val="0"/>
              </a:spcAft>
              <a:buNone/>
            </a:pPr>
            <a:r>
              <a:rPr lang="en" sz="1900">
                <a:solidFill>
                  <a:schemeClr val="dk2"/>
                </a:solidFill>
                <a:latin typeface="Patrick Hand"/>
                <a:ea typeface="Patrick Hand"/>
                <a:cs typeface="Patrick Hand"/>
                <a:sym typeface="Patrick Hand"/>
              </a:rPr>
              <a:t>How confident do you feel multiplying decimals by 1-digit numbers? Complete the self assessment scale by choosing an answer below...</a:t>
            </a:r>
            <a:br>
              <a:rPr lang="en" sz="1900">
                <a:solidFill>
                  <a:schemeClr val="dk2"/>
                </a:solidFill>
                <a:latin typeface="Patrick Hand"/>
                <a:ea typeface="Patrick Hand"/>
                <a:cs typeface="Patrick Hand"/>
                <a:sym typeface="Patrick Hand"/>
              </a:rPr>
            </a:br>
            <a:endParaRPr sz="2300" u="sng">
              <a:solidFill>
                <a:schemeClr val="dk2"/>
              </a:solidFill>
              <a:latin typeface="Patrick Hand"/>
              <a:ea typeface="Patrick Hand"/>
              <a:cs typeface="Patrick Hand"/>
              <a:sym typeface="Patrick Hand"/>
            </a:endParaRPr>
          </a:p>
          <a:p>
            <a:pPr indent="0" lvl="0" marL="0" rtl="0" algn="ctr">
              <a:spcBef>
                <a:spcPts val="0"/>
              </a:spcBef>
              <a:spcAft>
                <a:spcPts val="0"/>
              </a:spcAft>
              <a:buNone/>
            </a:pPr>
            <a:r>
              <a:rPr b="1" lang="en" sz="1900">
                <a:solidFill>
                  <a:srgbClr val="000000"/>
                </a:solidFill>
                <a:latin typeface="Patrick Hand"/>
                <a:ea typeface="Patrick Hand"/>
                <a:cs typeface="Patrick Hand"/>
                <a:sym typeface="Patrick Hand"/>
              </a:rPr>
              <a:t>Very Confident, </a:t>
            </a:r>
            <a:endParaRPr b="1" sz="1900">
              <a:solidFill>
                <a:srgbClr val="000000"/>
              </a:solidFill>
              <a:latin typeface="Patrick Hand"/>
              <a:ea typeface="Patrick Hand"/>
              <a:cs typeface="Patrick Hand"/>
              <a:sym typeface="Patrick Hand"/>
            </a:endParaRPr>
          </a:p>
          <a:p>
            <a:pPr indent="0" lvl="0" marL="0" rtl="0" algn="ctr">
              <a:lnSpc>
                <a:spcPct val="150000"/>
              </a:lnSpc>
              <a:spcBef>
                <a:spcPts val="0"/>
              </a:spcBef>
              <a:spcAft>
                <a:spcPts val="0"/>
              </a:spcAft>
              <a:buNone/>
            </a:pPr>
            <a:r>
              <a:rPr b="1" lang="en" sz="1900">
                <a:solidFill>
                  <a:srgbClr val="000000"/>
                </a:solidFill>
                <a:latin typeface="Patrick Hand"/>
                <a:ea typeface="Patrick Hand"/>
                <a:cs typeface="Patrick Hand"/>
                <a:sym typeface="Patrick Hand"/>
              </a:rPr>
              <a:t>Confident, </a:t>
            </a:r>
            <a:endParaRPr b="1" sz="1900">
              <a:solidFill>
                <a:srgbClr val="000000"/>
              </a:solidFill>
              <a:latin typeface="Patrick Hand"/>
              <a:ea typeface="Patrick Hand"/>
              <a:cs typeface="Patrick Hand"/>
              <a:sym typeface="Patrick Hand"/>
            </a:endParaRPr>
          </a:p>
          <a:p>
            <a:pPr indent="0" lvl="0" marL="0" rtl="0" algn="ctr">
              <a:lnSpc>
                <a:spcPct val="150000"/>
              </a:lnSpc>
              <a:spcBef>
                <a:spcPts val="0"/>
              </a:spcBef>
              <a:spcAft>
                <a:spcPts val="0"/>
              </a:spcAft>
              <a:buNone/>
            </a:pPr>
            <a:r>
              <a:rPr b="1" lang="en" sz="1900">
                <a:solidFill>
                  <a:srgbClr val="000000"/>
                </a:solidFill>
                <a:latin typeface="Patrick Hand"/>
                <a:ea typeface="Patrick Hand"/>
                <a:cs typeface="Patrick Hand"/>
                <a:sym typeface="Patrick Hand"/>
              </a:rPr>
              <a:t>OK, </a:t>
            </a:r>
            <a:endParaRPr b="1" sz="1900">
              <a:solidFill>
                <a:srgbClr val="000000"/>
              </a:solidFill>
              <a:latin typeface="Patrick Hand"/>
              <a:ea typeface="Patrick Hand"/>
              <a:cs typeface="Patrick Hand"/>
              <a:sym typeface="Patrick Hand"/>
            </a:endParaRPr>
          </a:p>
          <a:p>
            <a:pPr indent="0" lvl="0" marL="0" rtl="0" algn="ctr">
              <a:lnSpc>
                <a:spcPct val="150000"/>
              </a:lnSpc>
              <a:spcBef>
                <a:spcPts val="0"/>
              </a:spcBef>
              <a:spcAft>
                <a:spcPts val="0"/>
              </a:spcAft>
              <a:buNone/>
            </a:pPr>
            <a:r>
              <a:rPr b="1" lang="en" sz="1900">
                <a:solidFill>
                  <a:srgbClr val="000000"/>
                </a:solidFill>
                <a:latin typeface="Patrick Hand"/>
                <a:ea typeface="Patrick Hand"/>
                <a:cs typeface="Patrick Hand"/>
                <a:sym typeface="Patrick Hand"/>
              </a:rPr>
              <a:t>I Need Some Help, </a:t>
            </a:r>
            <a:endParaRPr b="1" sz="1900">
              <a:solidFill>
                <a:srgbClr val="000000"/>
              </a:solidFill>
              <a:latin typeface="Patrick Hand"/>
              <a:ea typeface="Patrick Hand"/>
              <a:cs typeface="Patrick Hand"/>
              <a:sym typeface="Patrick Hand"/>
            </a:endParaRPr>
          </a:p>
          <a:p>
            <a:pPr indent="0" lvl="0" marL="0" rtl="0" algn="ctr">
              <a:lnSpc>
                <a:spcPct val="150000"/>
              </a:lnSpc>
              <a:spcBef>
                <a:spcPts val="0"/>
              </a:spcBef>
              <a:spcAft>
                <a:spcPts val="0"/>
              </a:spcAft>
              <a:buNone/>
            </a:pPr>
            <a:r>
              <a:rPr b="1" lang="en" sz="1900">
                <a:solidFill>
                  <a:srgbClr val="000000"/>
                </a:solidFill>
                <a:latin typeface="Patrick Hand"/>
                <a:ea typeface="Patrick Hand"/>
                <a:cs typeface="Patrick Hand"/>
                <a:sym typeface="Patrick Hand"/>
              </a:rPr>
              <a:t>I Have No Idea!</a:t>
            </a:r>
            <a:endParaRPr sz="2300">
              <a:solidFill>
                <a:schemeClr val="dk2"/>
              </a:solidFill>
              <a:latin typeface="Patrick Hand"/>
              <a:ea typeface="Patrick Hand"/>
              <a:cs typeface="Patrick Hand"/>
              <a:sym typeface="Patrick Hand"/>
            </a:endParaRPr>
          </a:p>
          <a:p>
            <a:pPr indent="0" lvl="0" marL="0" rtl="0" algn="l">
              <a:lnSpc>
                <a:spcPct val="115000"/>
              </a:lnSpc>
              <a:spcBef>
                <a:spcPts val="1600"/>
              </a:spcBef>
              <a:spcAft>
                <a:spcPts val="0"/>
              </a:spcAft>
              <a:buSzPts val="1800"/>
              <a:buNone/>
            </a:pPr>
            <a:r>
              <a:t/>
            </a:r>
            <a:endParaRPr sz="1600">
              <a:solidFill>
                <a:schemeClr val="dk1"/>
              </a:solidFill>
              <a:latin typeface="Caveat"/>
              <a:ea typeface="Caveat"/>
              <a:cs typeface="Caveat"/>
              <a:sym typeface="Caveat"/>
            </a:endParaRPr>
          </a:p>
          <a:p>
            <a:pPr indent="0" lvl="0" marL="0" rtl="0" algn="l">
              <a:lnSpc>
                <a:spcPct val="115000"/>
              </a:lnSpc>
              <a:spcBef>
                <a:spcPts val="1600"/>
              </a:spcBef>
              <a:spcAft>
                <a:spcPts val="0"/>
              </a:spcAft>
              <a:buSzPts val="1800"/>
              <a:buNone/>
            </a:pPr>
            <a:r>
              <a:t/>
            </a:r>
            <a:endParaRPr sz="1600">
              <a:solidFill>
                <a:schemeClr val="dk1"/>
              </a:solidFill>
              <a:latin typeface="Caveat"/>
              <a:ea typeface="Caveat"/>
              <a:cs typeface="Caveat"/>
              <a:sym typeface="Caveat"/>
            </a:endParaRPr>
          </a:p>
          <a:p>
            <a:pPr indent="0" lvl="0" marL="0" rtl="0" algn="l">
              <a:lnSpc>
                <a:spcPct val="115000"/>
              </a:lnSpc>
              <a:spcBef>
                <a:spcPts val="1600"/>
              </a:spcBef>
              <a:spcAft>
                <a:spcPts val="0"/>
              </a:spcAft>
              <a:buSzPts val="1800"/>
              <a:buNone/>
            </a:pPr>
            <a:r>
              <a:t/>
            </a:r>
            <a:endParaRPr sz="1600">
              <a:solidFill>
                <a:schemeClr val="dk1"/>
              </a:solidFill>
              <a:latin typeface="Caveat"/>
              <a:ea typeface="Caveat"/>
              <a:cs typeface="Caveat"/>
              <a:sym typeface="Caveat"/>
            </a:endParaRPr>
          </a:p>
          <a:p>
            <a:pPr indent="0" lvl="0" marL="0" rtl="0" algn="l">
              <a:lnSpc>
                <a:spcPct val="115000"/>
              </a:lnSpc>
              <a:spcBef>
                <a:spcPts val="1600"/>
              </a:spcBef>
              <a:spcAft>
                <a:spcPts val="1600"/>
              </a:spcAft>
              <a:buSzPts val="1800"/>
              <a:buNone/>
            </a:pPr>
            <a:r>
              <a:t/>
            </a:r>
            <a:endParaRPr sz="1400">
              <a:solidFill>
                <a:schemeClr val="dk2"/>
              </a:solidFill>
              <a:latin typeface="Caveat"/>
              <a:ea typeface="Caveat"/>
              <a:cs typeface="Caveat"/>
              <a:sym typeface="Caveat"/>
            </a:endParaRPr>
          </a:p>
        </p:txBody>
      </p:sp>
      <p:pic>
        <p:nvPicPr>
          <p:cNvPr id="411" name="Google Shape;411;p56"/>
          <p:cNvPicPr preferRelativeResize="0"/>
          <p:nvPr/>
        </p:nvPicPr>
        <p:blipFill>
          <a:blip r:embed="rId3">
            <a:alphaModFix/>
          </a:blip>
          <a:stretch>
            <a:fillRect/>
          </a:stretch>
        </p:blipFill>
        <p:spPr>
          <a:xfrm rot="1769848">
            <a:off x="7808384" y="154339"/>
            <a:ext cx="1130558" cy="1130548"/>
          </a:xfrm>
          <a:prstGeom prst="rect">
            <a:avLst/>
          </a:prstGeom>
          <a:noFill/>
          <a:ln>
            <a:noFill/>
          </a:ln>
        </p:spPr>
      </p:pic>
      <p:pic>
        <p:nvPicPr>
          <p:cNvPr id="412" name="Google Shape;412;p56"/>
          <p:cNvPicPr preferRelativeResize="0"/>
          <p:nvPr/>
        </p:nvPicPr>
        <p:blipFill>
          <a:blip r:embed="rId4">
            <a:alphaModFix/>
          </a:blip>
          <a:stretch>
            <a:fillRect/>
          </a:stretch>
        </p:blipFill>
        <p:spPr>
          <a:xfrm rot="462708">
            <a:off x="6484299" y="2688846"/>
            <a:ext cx="1871224" cy="1871224"/>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7"/>
          <p:cNvSpPr txBox="1"/>
          <p:nvPr>
            <p:ph type="title"/>
          </p:nvPr>
        </p:nvSpPr>
        <p:spPr>
          <a:xfrm>
            <a:off x="281400" y="40255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5000">
                <a:latin typeface="Caveat"/>
                <a:ea typeface="Caveat"/>
                <a:cs typeface="Caveat"/>
                <a:sym typeface="Caveat"/>
              </a:rPr>
              <a:t>Brain Break: </a:t>
            </a:r>
            <a:endParaRPr sz="5000">
              <a:latin typeface="Caveat"/>
              <a:ea typeface="Caveat"/>
              <a:cs typeface="Caveat"/>
              <a:sym typeface="Caveat"/>
            </a:endParaRPr>
          </a:p>
        </p:txBody>
      </p:sp>
      <p:pic>
        <p:nvPicPr>
          <p:cNvPr id="418" name="Google Shape;418;p57"/>
          <p:cNvPicPr preferRelativeResize="0"/>
          <p:nvPr/>
        </p:nvPicPr>
        <p:blipFill rotWithShape="1">
          <a:blip r:embed="rId3">
            <a:alphaModFix/>
          </a:blip>
          <a:srcRect b="0" l="0" r="0" t="0"/>
          <a:stretch/>
        </p:blipFill>
        <p:spPr>
          <a:xfrm>
            <a:off x="6556475" y="202600"/>
            <a:ext cx="2155276" cy="1437651"/>
          </a:xfrm>
          <a:prstGeom prst="rect">
            <a:avLst/>
          </a:prstGeom>
          <a:noFill/>
          <a:ln>
            <a:noFill/>
          </a:ln>
        </p:spPr>
      </p:pic>
      <p:pic>
        <p:nvPicPr>
          <p:cNvPr id="419" name="Google Shape;419;p57"/>
          <p:cNvPicPr preferRelativeResize="0"/>
          <p:nvPr/>
        </p:nvPicPr>
        <p:blipFill>
          <a:blip r:embed="rId4">
            <a:alphaModFix/>
          </a:blip>
          <a:stretch>
            <a:fillRect/>
          </a:stretch>
        </p:blipFill>
        <p:spPr>
          <a:xfrm>
            <a:off x="218350" y="1808625"/>
            <a:ext cx="4059675" cy="3133000"/>
          </a:xfrm>
          <a:prstGeom prst="rect">
            <a:avLst/>
          </a:prstGeom>
          <a:noFill/>
          <a:ln>
            <a:noFill/>
          </a:ln>
        </p:spPr>
      </p:pic>
      <p:sp>
        <p:nvSpPr>
          <p:cNvPr id="420" name="Google Shape;420;p57"/>
          <p:cNvSpPr txBox="1"/>
          <p:nvPr>
            <p:ph idx="1" type="body"/>
          </p:nvPr>
        </p:nvSpPr>
        <p:spPr>
          <a:xfrm>
            <a:off x="281400" y="1205188"/>
            <a:ext cx="5059800" cy="568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300">
                <a:solidFill>
                  <a:schemeClr val="dk2"/>
                </a:solidFill>
                <a:latin typeface="Patrick Hand"/>
                <a:ea typeface="Patrick Hand"/>
                <a:cs typeface="Patrick Hand"/>
                <a:sym typeface="Patrick Hand"/>
              </a:rPr>
              <a:t>Let’s rest our brains and stretch our bodies...</a:t>
            </a:r>
            <a:endParaRPr sz="2700">
              <a:solidFill>
                <a:schemeClr val="dk2"/>
              </a:solidFill>
              <a:latin typeface="Patrick Hand"/>
              <a:ea typeface="Patrick Hand"/>
              <a:cs typeface="Patrick Hand"/>
              <a:sym typeface="Patrick Hand"/>
            </a:endParaRPr>
          </a:p>
          <a:p>
            <a:pPr indent="0" lvl="0" marL="0" rtl="0" algn="l">
              <a:lnSpc>
                <a:spcPct val="115000"/>
              </a:lnSpc>
              <a:spcBef>
                <a:spcPts val="1600"/>
              </a:spcBef>
              <a:spcAft>
                <a:spcPts val="0"/>
              </a:spcAft>
              <a:buSzPts val="1800"/>
              <a:buNone/>
            </a:pPr>
            <a:r>
              <a:t/>
            </a:r>
            <a:endParaRPr sz="2000">
              <a:solidFill>
                <a:schemeClr val="dk1"/>
              </a:solidFill>
              <a:latin typeface="Caveat"/>
              <a:ea typeface="Caveat"/>
              <a:cs typeface="Caveat"/>
              <a:sym typeface="Caveat"/>
            </a:endParaRPr>
          </a:p>
          <a:p>
            <a:pPr indent="0" lvl="0" marL="0" rtl="0" algn="l">
              <a:lnSpc>
                <a:spcPct val="115000"/>
              </a:lnSpc>
              <a:spcBef>
                <a:spcPts val="1600"/>
              </a:spcBef>
              <a:spcAft>
                <a:spcPts val="0"/>
              </a:spcAft>
              <a:buSzPts val="1800"/>
              <a:buNone/>
            </a:pPr>
            <a:r>
              <a:t/>
            </a:r>
            <a:endParaRPr sz="2000">
              <a:solidFill>
                <a:schemeClr val="dk1"/>
              </a:solidFill>
              <a:latin typeface="Caveat"/>
              <a:ea typeface="Caveat"/>
              <a:cs typeface="Caveat"/>
              <a:sym typeface="Caveat"/>
            </a:endParaRPr>
          </a:p>
          <a:p>
            <a:pPr indent="0" lvl="0" marL="0" rtl="0" algn="l">
              <a:lnSpc>
                <a:spcPct val="115000"/>
              </a:lnSpc>
              <a:spcBef>
                <a:spcPts val="1600"/>
              </a:spcBef>
              <a:spcAft>
                <a:spcPts val="0"/>
              </a:spcAft>
              <a:buSzPts val="1800"/>
              <a:buNone/>
            </a:pPr>
            <a:r>
              <a:t/>
            </a:r>
            <a:endParaRPr sz="2000">
              <a:solidFill>
                <a:schemeClr val="dk1"/>
              </a:solidFill>
              <a:latin typeface="Caveat"/>
              <a:ea typeface="Caveat"/>
              <a:cs typeface="Caveat"/>
              <a:sym typeface="Caveat"/>
            </a:endParaRPr>
          </a:p>
          <a:p>
            <a:pPr indent="0" lvl="0" marL="0" rtl="0" algn="l">
              <a:lnSpc>
                <a:spcPct val="115000"/>
              </a:lnSpc>
              <a:spcBef>
                <a:spcPts val="1600"/>
              </a:spcBef>
              <a:spcAft>
                <a:spcPts val="1600"/>
              </a:spcAft>
              <a:buSzPts val="1800"/>
              <a:buNone/>
            </a:pPr>
            <a:r>
              <a:t/>
            </a:r>
            <a:endParaRPr>
              <a:solidFill>
                <a:schemeClr val="dk2"/>
              </a:solidFill>
              <a:latin typeface="Caveat"/>
              <a:ea typeface="Caveat"/>
              <a:cs typeface="Caveat"/>
              <a:sym typeface="Caveat"/>
            </a:endParaRPr>
          </a:p>
        </p:txBody>
      </p:sp>
      <p:pic>
        <p:nvPicPr>
          <p:cNvPr id="421" name="Google Shape;421;p57"/>
          <p:cNvPicPr preferRelativeResize="0"/>
          <p:nvPr/>
        </p:nvPicPr>
        <p:blipFill>
          <a:blip r:embed="rId5">
            <a:alphaModFix/>
          </a:blip>
          <a:stretch>
            <a:fillRect/>
          </a:stretch>
        </p:blipFill>
        <p:spPr>
          <a:xfrm>
            <a:off x="4652075" y="1808638"/>
            <a:ext cx="4059675" cy="31370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8"/>
          <p:cNvSpPr txBox="1"/>
          <p:nvPr>
            <p:ph type="title"/>
          </p:nvPr>
        </p:nvSpPr>
        <p:spPr>
          <a:xfrm>
            <a:off x="338250" y="46835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latin typeface="Caveat"/>
                <a:ea typeface="Caveat"/>
                <a:cs typeface="Caveat"/>
                <a:sym typeface="Caveat"/>
              </a:rPr>
              <a:t>Matific</a:t>
            </a:r>
            <a:endParaRPr sz="3800">
              <a:latin typeface="Caveat"/>
              <a:ea typeface="Caveat"/>
              <a:cs typeface="Caveat"/>
              <a:sym typeface="Caveat"/>
            </a:endParaRPr>
          </a:p>
          <a:p>
            <a:pPr indent="0" lvl="0" marL="0" rtl="0" algn="l">
              <a:spcBef>
                <a:spcPts val="0"/>
              </a:spcBef>
              <a:spcAft>
                <a:spcPts val="0"/>
              </a:spcAft>
              <a:buNone/>
            </a:pPr>
            <a:r>
              <a:rPr lang="en" sz="3300">
                <a:latin typeface="Caveat"/>
                <a:ea typeface="Caveat"/>
                <a:cs typeface="Caveat"/>
                <a:sym typeface="Caveat"/>
              </a:rPr>
              <a:t>Extension and Fast Finisher </a:t>
            </a:r>
            <a:endParaRPr sz="3300">
              <a:latin typeface="Caveat"/>
              <a:ea typeface="Caveat"/>
              <a:cs typeface="Caveat"/>
              <a:sym typeface="Caveat"/>
            </a:endParaRPr>
          </a:p>
        </p:txBody>
      </p:sp>
      <p:sp>
        <p:nvSpPr>
          <p:cNvPr id="427" name="Google Shape;427;p58"/>
          <p:cNvSpPr txBox="1"/>
          <p:nvPr>
            <p:ph idx="1" type="body"/>
          </p:nvPr>
        </p:nvSpPr>
        <p:spPr>
          <a:xfrm>
            <a:off x="471900" y="1919075"/>
            <a:ext cx="3738900" cy="2710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Go to </a:t>
            </a:r>
            <a:r>
              <a:rPr b="1" lang="en" sz="1600" u="sng">
                <a:solidFill>
                  <a:srgbClr val="9900FF"/>
                </a:solidFill>
                <a:latin typeface="Montserrat"/>
                <a:ea typeface="Montserrat"/>
                <a:cs typeface="Montserrat"/>
                <a:sym typeface="Montserrat"/>
                <a:hlinkClick r:id="rId3">
                  <a:extLst>
                    <a:ext uri="{A12FA001-AC4F-418D-AE19-62706E023703}">
                      <ahyp:hlinkClr val="tx"/>
                    </a:ext>
                  </a:extLst>
                </a:hlinkClick>
              </a:rPr>
              <a:t>https://www.matific.com/au/en-au/login-page/</a:t>
            </a:r>
            <a:r>
              <a:rPr b="1" lang="en" sz="1600">
                <a:solidFill>
                  <a:srgbClr val="9900FF"/>
                </a:solidFill>
                <a:latin typeface="Montserrat"/>
                <a:ea typeface="Montserrat"/>
                <a:cs typeface="Montserrat"/>
                <a:sym typeface="Montserrat"/>
              </a:rPr>
              <a:t> </a:t>
            </a:r>
            <a:endParaRPr b="1" sz="1600">
              <a:solidFill>
                <a:srgbClr val="9900FF"/>
              </a:solidFill>
              <a:latin typeface="Montserrat"/>
              <a:ea typeface="Montserrat"/>
              <a:cs typeface="Montserrat"/>
              <a:sym typeface="Montserrat"/>
            </a:endParaRPr>
          </a:p>
          <a:p>
            <a:pPr indent="0" lvl="0" marL="457200" rtl="0" algn="l">
              <a:spcBef>
                <a:spcPts val="1600"/>
              </a:spcBef>
              <a:spcAft>
                <a:spcPts val="0"/>
              </a:spcAft>
              <a:buNone/>
            </a:pPr>
            <a:r>
              <a:t/>
            </a:r>
            <a:endParaRPr b="1" sz="1600">
              <a:solidFill>
                <a:srgbClr val="9900FF"/>
              </a:solidFill>
              <a:latin typeface="Montserrat"/>
              <a:ea typeface="Montserrat"/>
              <a:cs typeface="Montserrat"/>
              <a:sym typeface="Montserrat"/>
            </a:endParaRPr>
          </a:p>
          <a:p>
            <a:pPr indent="-330200" lvl="0" marL="457200" rtl="0" algn="l">
              <a:spcBef>
                <a:spcPts val="1600"/>
              </a:spcBef>
              <a:spcAft>
                <a:spcPts val="160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Complete tasks on matific</a:t>
            </a:r>
            <a:endParaRPr/>
          </a:p>
        </p:txBody>
      </p:sp>
      <p:pic>
        <p:nvPicPr>
          <p:cNvPr id="428" name="Google Shape;428;p58"/>
          <p:cNvPicPr preferRelativeResize="0"/>
          <p:nvPr/>
        </p:nvPicPr>
        <p:blipFill>
          <a:blip r:embed="rId4">
            <a:alphaModFix/>
          </a:blip>
          <a:stretch>
            <a:fillRect/>
          </a:stretch>
        </p:blipFill>
        <p:spPr>
          <a:xfrm>
            <a:off x="5583975" y="1865824"/>
            <a:ext cx="3021199" cy="3021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9"/>
          <p:cNvSpPr txBox="1"/>
          <p:nvPr>
            <p:ph type="title"/>
          </p:nvPr>
        </p:nvSpPr>
        <p:spPr>
          <a:xfrm>
            <a:off x="146925" y="5269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500">
                <a:latin typeface="Caveat"/>
                <a:ea typeface="Caveat"/>
                <a:cs typeface="Caveat"/>
                <a:sym typeface="Caveat"/>
              </a:rPr>
              <a:t>Break 2: 30 minutes</a:t>
            </a:r>
            <a:endParaRPr sz="4500">
              <a:latin typeface="Caveat"/>
              <a:ea typeface="Caveat"/>
              <a:cs typeface="Caveat"/>
              <a:sym typeface="Caveat"/>
            </a:endParaRPr>
          </a:p>
        </p:txBody>
      </p:sp>
      <p:sp>
        <p:nvSpPr>
          <p:cNvPr id="434" name="Google Shape;434;p59"/>
          <p:cNvSpPr txBox="1"/>
          <p:nvPr>
            <p:ph idx="1" type="body"/>
          </p:nvPr>
        </p:nvSpPr>
        <p:spPr>
          <a:xfrm>
            <a:off x="471900" y="1919075"/>
            <a:ext cx="61164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a:t>
            </a:r>
            <a:endParaRPr/>
          </a:p>
          <a:p>
            <a:pPr indent="0" lvl="0" marL="0" rtl="0" algn="l">
              <a:lnSpc>
                <a:spcPct val="115000"/>
              </a:lnSpc>
              <a:spcBef>
                <a:spcPts val="1600"/>
              </a:spcBef>
              <a:spcAft>
                <a:spcPts val="0"/>
              </a:spcAft>
              <a:buSzPts val="1800"/>
              <a:buNone/>
            </a:pPr>
            <a:r>
              <a:rPr lang="en"/>
              <a:t>Take this opportunity to run around outdoors. </a:t>
            </a:r>
            <a:endParaRPr/>
          </a:p>
          <a:p>
            <a:pPr indent="0" lvl="0" marL="0" rtl="0" algn="l">
              <a:lnSpc>
                <a:spcPct val="115000"/>
              </a:lnSpc>
              <a:spcBef>
                <a:spcPts val="1600"/>
              </a:spcBef>
              <a:spcAft>
                <a:spcPts val="0"/>
              </a:spcAft>
              <a:buSzPts val="1800"/>
              <a:buNone/>
            </a:pPr>
            <a:r>
              <a:rPr lang="en"/>
              <a:t>Recharge and have a quick bite to eat so that you don’t become tired and irritable while you are sitting and working. </a:t>
            </a:r>
            <a:endParaRPr/>
          </a:p>
          <a:p>
            <a:pPr indent="0" lvl="0" marL="0" rtl="0" algn="l">
              <a:lnSpc>
                <a:spcPct val="115000"/>
              </a:lnSpc>
              <a:spcBef>
                <a:spcPts val="1600"/>
              </a:spcBef>
              <a:spcAft>
                <a:spcPts val="1600"/>
              </a:spcAft>
              <a:buSzPts val="1800"/>
              <a:buNone/>
            </a:pPr>
            <a:r>
              <a:rPr lang="en"/>
              <a:t>Drink plenty of water as well.</a:t>
            </a:r>
            <a:endParaRPr/>
          </a:p>
        </p:txBody>
      </p:sp>
      <p:pic>
        <p:nvPicPr>
          <p:cNvPr id="435" name="Google Shape;435;p59"/>
          <p:cNvPicPr preferRelativeResize="0"/>
          <p:nvPr/>
        </p:nvPicPr>
        <p:blipFill rotWithShape="1">
          <a:blip r:embed="rId3">
            <a:alphaModFix/>
          </a:blip>
          <a:srcRect b="0" l="0" r="0" t="0"/>
          <a:stretch/>
        </p:blipFill>
        <p:spPr>
          <a:xfrm>
            <a:off x="6436850" y="2947375"/>
            <a:ext cx="2426275" cy="1773649"/>
          </a:xfrm>
          <a:prstGeom prst="rect">
            <a:avLst/>
          </a:prstGeom>
          <a:noFill/>
          <a:ln>
            <a:noFill/>
          </a:ln>
        </p:spPr>
      </p:pic>
      <p:pic>
        <p:nvPicPr>
          <p:cNvPr id="436" name="Google Shape;436;p59"/>
          <p:cNvPicPr preferRelativeResize="0"/>
          <p:nvPr/>
        </p:nvPicPr>
        <p:blipFill rotWithShape="1">
          <a:blip r:embed="rId4">
            <a:alphaModFix/>
          </a:blip>
          <a:srcRect b="0" l="0" r="0" t="0"/>
          <a:stretch/>
        </p:blipFill>
        <p:spPr>
          <a:xfrm>
            <a:off x="6588225" y="202600"/>
            <a:ext cx="2123526" cy="1416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0"/>
          <p:cNvSpPr txBox="1"/>
          <p:nvPr>
            <p:ph type="title"/>
          </p:nvPr>
        </p:nvSpPr>
        <p:spPr>
          <a:xfrm>
            <a:off x="19800" y="405350"/>
            <a:ext cx="9124200" cy="767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en">
                <a:latin typeface="Patrick Hand"/>
                <a:ea typeface="Patrick Hand"/>
                <a:cs typeface="Patrick Hand"/>
                <a:sym typeface="Patrick Hand"/>
              </a:rPr>
              <a:t>Visual Arts - Guided Drawing</a:t>
            </a:r>
            <a:endParaRPr>
              <a:latin typeface="Patrick Hand"/>
              <a:ea typeface="Patrick Hand"/>
              <a:cs typeface="Patrick Hand"/>
              <a:sym typeface="Patrick Hand"/>
            </a:endParaRPr>
          </a:p>
        </p:txBody>
      </p:sp>
      <p:sp>
        <p:nvSpPr>
          <p:cNvPr id="442" name="Google Shape;442;p60"/>
          <p:cNvSpPr txBox="1"/>
          <p:nvPr/>
        </p:nvSpPr>
        <p:spPr>
          <a:xfrm>
            <a:off x="19800" y="1677825"/>
            <a:ext cx="91440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96"/>
              <a:buFont typeface="Arial"/>
              <a:buNone/>
            </a:pPr>
            <a:r>
              <a:rPr lang="en" sz="1600">
                <a:solidFill>
                  <a:schemeClr val="dk2"/>
                </a:solidFill>
                <a:latin typeface="Patrick Hand"/>
                <a:ea typeface="Patrick Hand"/>
                <a:cs typeface="Patrick Hand"/>
                <a:sym typeface="Patrick Hand"/>
              </a:rPr>
              <a:t>Visit the ‘Arts for Kids Hub’ Youtube channel and choose one of the options below to draw </a:t>
            </a:r>
            <a:r>
              <a:rPr lang="en" sz="1600" u="sng">
                <a:solidFill>
                  <a:schemeClr val="accent5"/>
                </a:solidFill>
                <a:latin typeface="Patrick Hand"/>
                <a:ea typeface="Patrick Hand"/>
                <a:cs typeface="Patrick Hand"/>
                <a:sym typeface="Patrick Hand"/>
                <a:hlinkClick r:id="rId3">
                  <a:extLst>
                    <a:ext uri="{A12FA001-AC4F-418D-AE19-62706E023703}">
                      <ahyp:hlinkClr val="tx"/>
                    </a:ext>
                  </a:extLst>
                </a:hlinkClick>
              </a:rPr>
              <a:t>https://www.youtube.com/c/ArtforKidsHub/videos</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rPr lang="en" sz="1600">
                <a:solidFill>
                  <a:schemeClr val="dk2"/>
                </a:solidFill>
                <a:latin typeface="Patrick Hand"/>
                <a:ea typeface="Patrick Hand"/>
                <a:cs typeface="Patrick Hand"/>
                <a:sym typeface="Patrick Hand"/>
              </a:rPr>
              <a:t>         Option 1: Volleyball Player               Option 2: Emoji Monster (folding surprise)                Option 3: Tiki Hut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t/>
            </a:r>
            <a:endParaRPr sz="1600">
              <a:solidFill>
                <a:schemeClr val="dk2"/>
              </a:solidFill>
              <a:latin typeface="Patrick Hand"/>
              <a:ea typeface="Patrick Hand"/>
              <a:cs typeface="Patrick Hand"/>
              <a:sym typeface="Patrick Hand"/>
            </a:endParaRPr>
          </a:p>
          <a:p>
            <a:pPr indent="0" lvl="0" marL="0" marR="0" rtl="0" algn="l">
              <a:lnSpc>
                <a:spcPct val="100000"/>
              </a:lnSpc>
              <a:spcBef>
                <a:spcPts val="0"/>
              </a:spcBef>
              <a:spcAft>
                <a:spcPts val="0"/>
              </a:spcAft>
              <a:buClr>
                <a:srgbClr val="000000"/>
              </a:buClr>
              <a:buSzPts val="1396"/>
              <a:buFont typeface="Arial"/>
              <a:buNone/>
            </a:pPr>
            <a:r>
              <a:rPr lang="en" sz="1600">
                <a:solidFill>
                  <a:schemeClr val="dk2"/>
                </a:solidFill>
                <a:latin typeface="Patrick Hand"/>
                <a:ea typeface="Patrick Hand"/>
                <a:cs typeface="Patrick Hand"/>
                <a:sym typeface="Patrick Hand"/>
              </a:rPr>
              <a:t>Once completed, identify the different art elements you have included in your drawing. </a:t>
            </a:r>
            <a:r>
              <a:rPr i="1" lang="en" sz="1600">
                <a:solidFill>
                  <a:schemeClr val="dk2"/>
                </a:solidFill>
                <a:latin typeface="Patrick Hand"/>
                <a:ea typeface="Patrick Hand"/>
                <a:cs typeface="Patrick Hand"/>
                <a:sym typeface="Patrick Hand"/>
              </a:rPr>
              <a:t>Refer to the Elements of Art poster on the next slide.</a:t>
            </a:r>
            <a:r>
              <a:rPr lang="en" sz="1600">
                <a:solidFill>
                  <a:schemeClr val="dk2"/>
                </a:solidFill>
                <a:latin typeface="Patrick Hand"/>
                <a:ea typeface="Patrick Hand"/>
                <a:cs typeface="Patrick Hand"/>
                <a:sym typeface="Patrick Hand"/>
              </a:rPr>
              <a:t> Don’t forget to share your amazing drawing with your teacher through Seesaw or Google Classroom.</a:t>
            </a:r>
            <a:endParaRPr sz="1600">
              <a:solidFill>
                <a:schemeClr val="dk2"/>
              </a:solidFill>
              <a:latin typeface="Patrick Hand"/>
              <a:ea typeface="Patrick Hand"/>
              <a:cs typeface="Patrick Hand"/>
              <a:sym typeface="Patrick Hand"/>
            </a:endParaRPr>
          </a:p>
        </p:txBody>
      </p:sp>
      <p:pic>
        <p:nvPicPr>
          <p:cNvPr id="443" name="Google Shape;443;p60"/>
          <p:cNvPicPr preferRelativeResize="0"/>
          <p:nvPr/>
        </p:nvPicPr>
        <p:blipFill rotWithShape="1">
          <a:blip r:embed="rId4">
            <a:alphaModFix/>
          </a:blip>
          <a:srcRect b="8665" l="0" r="0" t="14440"/>
          <a:stretch/>
        </p:blipFill>
        <p:spPr>
          <a:xfrm>
            <a:off x="92825" y="102100"/>
            <a:ext cx="1303974" cy="1002699"/>
          </a:xfrm>
          <a:prstGeom prst="rect">
            <a:avLst/>
          </a:prstGeom>
          <a:noFill/>
          <a:ln>
            <a:noFill/>
          </a:ln>
        </p:spPr>
      </p:pic>
      <p:pic>
        <p:nvPicPr>
          <p:cNvPr id="444" name="Google Shape;444;p60"/>
          <p:cNvPicPr preferRelativeResize="0"/>
          <p:nvPr/>
        </p:nvPicPr>
        <p:blipFill>
          <a:blip r:embed="rId5">
            <a:alphaModFix/>
          </a:blip>
          <a:stretch>
            <a:fillRect/>
          </a:stretch>
        </p:blipFill>
        <p:spPr>
          <a:xfrm>
            <a:off x="3570202" y="2828800"/>
            <a:ext cx="2288302" cy="1487200"/>
          </a:xfrm>
          <a:prstGeom prst="rect">
            <a:avLst/>
          </a:prstGeom>
          <a:noFill/>
          <a:ln>
            <a:noFill/>
          </a:ln>
        </p:spPr>
      </p:pic>
      <p:pic>
        <p:nvPicPr>
          <p:cNvPr id="445" name="Google Shape;445;p60"/>
          <p:cNvPicPr preferRelativeResize="0"/>
          <p:nvPr/>
        </p:nvPicPr>
        <p:blipFill>
          <a:blip r:embed="rId6">
            <a:alphaModFix/>
          </a:blip>
          <a:stretch>
            <a:fillRect/>
          </a:stretch>
        </p:blipFill>
        <p:spPr>
          <a:xfrm>
            <a:off x="344599" y="2828800"/>
            <a:ext cx="2288302" cy="1511747"/>
          </a:xfrm>
          <a:prstGeom prst="rect">
            <a:avLst/>
          </a:prstGeom>
          <a:noFill/>
          <a:ln>
            <a:noFill/>
          </a:ln>
        </p:spPr>
      </p:pic>
      <p:pic>
        <p:nvPicPr>
          <p:cNvPr id="446" name="Google Shape;446;p60"/>
          <p:cNvPicPr preferRelativeResize="0"/>
          <p:nvPr/>
        </p:nvPicPr>
        <p:blipFill>
          <a:blip r:embed="rId7">
            <a:alphaModFix/>
          </a:blip>
          <a:stretch>
            <a:fillRect/>
          </a:stretch>
        </p:blipFill>
        <p:spPr>
          <a:xfrm>
            <a:off x="6568476" y="2816525"/>
            <a:ext cx="2301911" cy="1511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61"/>
          <p:cNvPicPr preferRelativeResize="0"/>
          <p:nvPr/>
        </p:nvPicPr>
        <p:blipFill>
          <a:blip r:embed="rId3">
            <a:alphaModFix/>
          </a:blip>
          <a:stretch>
            <a:fillRect/>
          </a:stretch>
        </p:blipFill>
        <p:spPr>
          <a:xfrm>
            <a:off x="1069000" y="76200"/>
            <a:ext cx="7005995" cy="4991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2"/>
          <p:cNvSpPr txBox="1"/>
          <p:nvPr>
            <p:ph idx="4294967295" type="title"/>
          </p:nvPr>
        </p:nvSpPr>
        <p:spPr>
          <a:xfrm>
            <a:off x="51288" y="507475"/>
            <a:ext cx="4648500" cy="95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400">
                <a:latin typeface="Gloria Hallelujah"/>
                <a:ea typeface="Gloria Hallelujah"/>
                <a:cs typeface="Gloria Hallelujah"/>
                <a:sym typeface="Gloria Hallelujah"/>
              </a:rPr>
              <a:t>Fast Finishers</a:t>
            </a:r>
            <a:endParaRPr b="1" sz="4400">
              <a:latin typeface="Gloria Hallelujah"/>
              <a:ea typeface="Gloria Hallelujah"/>
              <a:cs typeface="Gloria Hallelujah"/>
              <a:sym typeface="Gloria Hallelujah"/>
            </a:endParaRPr>
          </a:p>
        </p:txBody>
      </p:sp>
      <p:pic>
        <p:nvPicPr>
          <p:cNvPr id="457" name="Google Shape;457;p62"/>
          <p:cNvPicPr preferRelativeResize="0"/>
          <p:nvPr/>
        </p:nvPicPr>
        <p:blipFill>
          <a:blip r:embed="rId3">
            <a:alphaModFix/>
          </a:blip>
          <a:stretch>
            <a:fillRect/>
          </a:stretch>
        </p:blipFill>
        <p:spPr>
          <a:xfrm rot="650355">
            <a:off x="5808521" y="3460037"/>
            <a:ext cx="2583133" cy="1356128"/>
          </a:xfrm>
          <a:prstGeom prst="rect">
            <a:avLst/>
          </a:prstGeom>
          <a:noFill/>
          <a:ln>
            <a:noFill/>
          </a:ln>
        </p:spPr>
      </p:pic>
      <p:pic>
        <p:nvPicPr>
          <p:cNvPr id="458" name="Google Shape;458;p62"/>
          <p:cNvPicPr preferRelativeResize="0"/>
          <p:nvPr/>
        </p:nvPicPr>
        <p:blipFill>
          <a:blip r:embed="rId4">
            <a:alphaModFix/>
          </a:blip>
          <a:stretch>
            <a:fillRect/>
          </a:stretch>
        </p:blipFill>
        <p:spPr>
          <a:xfrm>
            <a:off x="152400" y="2046350"/>
            <a:ext cx="4241576" cy="2944750"/>
          </a:xfrm>
          <a:prstGeom prst="rect">
            <a:avLst/>
          </a:prstGeom>
          <a:noFill/>
          <a:ln>
            <a:noFill/>
          </a:ln>
        </p:spPr>
      </p:pic>
      <p:pic>
        <p:nvPicPr>
          <p:cNvPr id="459" name="Google Shape;459;p62"/>
          <p:cNvPicPr preferRelativeResize="0"/>
          <p:nvPr/>
        </p:nvPicPr>
        <p:blipFill>
          <a:blip r:embed="rId5">
            <a:alphaModFix/>
          </a:blip>
          <a:stretch>
            <a:fillRect/>
          </a:stretch>
        </p:blipFill>
        <p:spPr>
          <a:xfrm>
            <a:off x="4699801" y="209800"/>
            <a:ext cx="4241574" cy="29094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63"/>
          <p:cNvPicPr preferRelativeResize="0"/>
          <p:nvPr/>
        </p:nvPicPr>
        <p:blipFill>
          <a:blip r:embed="rId3">
            <a:alphaModFix/>
          </a:blip>
          <a:stretch>
            <a:fillRect/>
          </a:stretch>
        </p:blipFill>
        <p:spPr>
          <a:xfrm>
            <a:off x="2685238" y="152400"/>
            <a:ext cx="3773526"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0" y="0"/>
            <a:ext cx="9144000" cy="33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en" sz="1100">
                <a:latin typeface="Comfortaa"/>
                <a:ea typeface="Comfortaa"/>
                <a:cs typeface="Comfortaa"/>
                <a:sym typeface="Comfortaa"/>
              </a:rPr>
              <a:t>Spelling (20 minutes) - </a:t>
            </a:r>
            <a:r>
              <a:rPr lang="en" sz="1100">
                <a:solidFill>
                  <a:srgbClr val="000000"/>
                </a:solidFill>
                <a:latin typeface="Comfortaa"/>
                <a:ea typeface="Comfortaa"/>
                <a:cs typeface="Comfortaa"/>
                <a:sym typeface="Comfortaa"/>
              </a:rPr>
              <a:t>Look Cover Say Write Check your words. Complete an activity from the Spelling Choice Board.  </a:t>
            </a:r>
            <a:endParaRPr sz="1100">
              <a:latin typeface="Comfortaa"/>
              <a:ea typeface="Comfortaa"/>
              <a:cs typeface="Comfortaa"/>
              <a:sym typeface="Comfortaa"/>
            </a:endParaRPr>
          </a:p>
        </p:txBody>
      </p:sp>
      <p:pic>
        <p:nvPicPr>
          <p:cNvPr id="141" name="Google Shape;141;p29"/>
          <p:cNvPicPr preferRelativeResize="0"/>
          <p:nvPr/>
        </p:nvPicPr>
        <p:blipFill>
          <a:blip r:embed="rId3">
            <a:alphaModFix/>
          </a:blip>
          <a:stretch>
            <a:fillRect/>
          </a:stretch>
        </p:blipFill>
        <p:spPr>
          <a:xfrm>
            <a:off x="1153550" y="292575"/>
            <a:ext cx="6803552" cy="4850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Fruit Break/ Brain Break:</a:t>
            </a:r>
            <a:endParaRPr/>
          </a:p>
        </p:txBody>
      </p:sp>
      <p:sp>
        <p:nvSpPr>
          <p:cNvPr id="147" name="Google Shape;147;p3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Grab a piece of fruit or have a 10 minute break to go outside reset, refresh and restart.</a:t>
            </a:r>
            <a:endParaRPr/>
          </a:p>
          <a:p>
            <a:pPr indent="0" lvl="0" marL="0" rtl="0" algn="l">
              <a:lnSpc>
                <a:spcPct val="115000"/>
              </a:lnSpc>
              <a:spcBef>
                <a:spcPts val="1600"/>
              </a:spcBef>
              <a:spcAft>
                <a:spcPts val="1600"/>
              </a:spcAft>
              <a:buSzPts val="1800"/>
              <a:buNone/>
            </a:pPr>
            <a:r>
              <a:t/>
            </a:r>
            <a:endParaRPr/>
          </a:p>
        </p:txBody>
      </p:sp>
      <p:pic>
        <p:nvPicPr>
          <p:cNvPr id="148" name="Google Shape;148;p30"/>
          <p:cNvPicPr preferRelativeResize="0"/>
          <p:nvPr/>
        </p:nvPicPr>
        <p:blipFill rotWithShape="1">
          <a:blip r:embed="rId3">
            <a:alphaModFix/>
          </a:blip>
          <a:srcRect b="0" l="0" r="0" t="0"/>
          <a:stretch/>
        </p:blipFill>
        <p:spPr>
          <a:xfrm>
            <a:off x="2772181" y="2516175"/>
            <a:ext cx="3863664" cy="2571749"/>
          </a:xfrm>
          <a:prstGeom prst="rect">
            <a:avLst/>
          </a:prstGeom>
          <a:noFill/>
          <a:ln>
            <a:noFill/>
          </a:ln>
        </p:spPr>
      </p:pic>
      <p:pic>
        <p:nvPicPr>
          <p:cNvPr id="149" name="Google Shape;149;p30"/>
          <p:cNvPicPr preferRelativeResize="0"/>
          <p:nvPr/>
        </p:nvPicPr>
        <p:blipFill rotWithShape="1">
          <a:blip r:embed="rId4">
            <a:alphaModFix/>
          </a:blip>
          <a:srcRect b="0" l="0" r="0" t="0"/>
          <a:stretch/>
        </p:blipFill>
        <p:spPr>
          <a:xfrm>
            <a:off x="6635850" y="202600"/>
            <a:ext cx="2075901" cy="1384675"/>
          </a:xfrm>
          <a:prstGeom prst="rect">
            <a:avLst/>
          </a:prstGeom>
          <a:noFill/>
          <a:ln>
            <a:noFill/>
          </a:ln>
        </p:spPr>
      </p:pic>
      <p:pic>
        <p:nvPicPr>
          <p:cNvPr id="150" name="Google Shape;150;p30"/>
          <p:cNvPicPr preferRelativeResize="0"/>
          <p:nvPr/>
        </p:nvPicPr>
        <p:blipFill>
          <a:blip r:embed="rId5">
            <a:alphaModFix/>
          </a:blip>
          <a:stretch>
            <a:fillRect/>
          </a:stretch>
        </p:blipFill>
        <p:spPr>
          <a:xfrm>
            <a:off x="247200" y="2703025"/>
            <a:ext cx="2384900" cy="2384900"/>
          </a:xfrm>
          <a:prstGeom prst="rect">
            <a:avLst/>
          </a:prstGeom>
          <a:noFill/>
          <a:ln>
            <a:noFill/>
          </a:ln>
        </p:spPr>
      </p:pic>
      <p:pic>
        <p:nvPicPr>
          <p:cNvPr id="151" name="Google Shape;151;p30"/>
          <p:cNvPicPr preferRelativeResize="0"/>
          <p:nvPr/>
        </p:nvPicPr>
        <p:blipFill>
          <a:blip r:embed="rId6">
            <a:alphaModFix/>
          </a:blip>
          <a:stretch>
            <a:fillRect/>
          </a:stretch>
        </p:blipFill>
        <p:spPr>
          <a:xfrm>
            <a:off x="6965775" y="2564538"/>
            <a:ext cx="2475025" cy="2475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Read works and Read Theory</a:t>
            </a:r>
            <a:endParaRPr/>
          </a:p>
        </p:txBody>
      </p:sp>
      <p:sp>
        <p:nvSpPr>
          <p:cNvPr id="157" name="Google Shape;157;p3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Complete the reading passage and comprehension questions that have been provided by your class teacher in the google classroom. </a:t>
            </a:r>
            <a:endParaRPr/>
          </a:p>
          <a:p>
            <a:pPr indent="0" lvl="0" marL="0" rtl="0" algn="l">
              <a:lnSpc>
                <a:spcPct val="115000"/>
              </a:lnSpc>
              <a:spcBef>
                <a:spcPts val="1600"/>
              </a:spcBef>
              <a:spcAft>
                <a:spcPts val="1600"/>
              </a:spcAft>
              <a:buSzPts val="1800"/>
              <a:buNone/>
            </a:pPr>
            <a:r>
              <a:rPr lang="en"/>
              <a:t>This should take you 40-45 minutes to complete.</a:t>
            </a:r>
            <a:endParaRPr/>
          </a:p>
        </p:txBody>
      </p:sp>
      <p:pic>
        <p:nvPicPr>
          <p:cNvPr id="158" name="Google Shape;158;p31"/>
          <p:cNvPicPr preferRelativeResize="0"/>
          <p:nvPr/>
        </p:nvPicPr>
        <p:blipFill rotWithShape="1">
          <a:blip r:embed="rId3">
            <a:alphaModFix/>
          </a:blip>
          <a:srcRect b="0" l="0" r="0" t="0"/>
          <a:stretch/>
        </p:blipFill>
        <p:spPr>
          <a:xfrm>
            <a:off x="6572350" y="202601"/>
            <a:ext cx="2139401" cy="1427049"/>
          </a:xfrm>
          <a:prstGeom prst="rect">
            <a:avLst/>
          </a:prstGeom>
          <a:noFill/>
          <a:ln>
            <a:noFill/>
          </a:ln>
        </p:spPr>
      </p:pic>
      <p:pic>
        <p:nvPicPr>
          <p:cNvPr id="159" name="Google Shape;159;p31"/>
          <p:cNvPicPr preferRelativeResize="0"/>
          <p:nvPr/>
        </p:nvPicPr>
        <p:blipFill>
          <a:blip r:embed="rId4">
            <a:alphaModFix/>
          </a:blip>
          <a:stretch>
            <a:fillRect/>
          </a:stretch>
        </p:blipFill>
        <p:spPr>
          <a:xfrm>
            <a:off x="5778175" y="2144600"/>
            <a:ext cx="2933575" cy="293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2"/>
          <p:cNvPicPr preferRelativeResize="0"/>
          <p:nvPr/>
        </p:nvPicPr>
        <p:blipFill>
          <a:blip r:embed="rId3">
            <a:alphaModFix/>
          </a:blip>
          <a:stretch>
            <a:fillRect/>
          </a:stretch>
        </p:blipFill>
        <p:spPr>
          <a:xfrm>
            <a:off x="152400" y="152400"/>
            <a:ext cx="6000550" cy="4273924"/>
          </a:xfrm>
          <a:prstGeom prst="rect">
            <a:avLst/>
          </a:prstGeom>
          <a:noFill/>
          <a:ln>
            <a:noFill/>
          </a:ln>
        </p:spPr>
      </p:pic>
      <p:pic>
        <p:nvPicPr>
          <p:cNvPr descr="Hyphens and dashes look pretty similar, but their uses are very different! Learn when to use each one in this video.&#10;&#10;Practice this yourself on Khan Academy right now: https://www.khanacademy.org/miscellaneous-punctuation/e/dashes-and-hyphens&#10;&#10;Watch the next lesson: https://www.khanacademy.org/miscellaneous-punctuation/v/ellipses&#10;&#10;Missed the previous lesson? Watch here: https://www.khanacademy.org/miscellaneous-punctuation/v/dashes&#10;&#10;Punctuation on Khan Academy: Punctuation is the collection of squiggles, dots, and lines that we use to separate sentences and their parts.  Is a question mark punctuation?  Yes, and so is an exclamation point!&#10;&#10;About Khan Academy: Khan Academy offers practice exercises, instructional videos, and a personalized learning dashboard that empower learners to study at their own pace in and outside of the classroom. We tackle math, science, computer programming, history, art history, economics, and more. Our math missions guide learners from kindergarten to calculus using state-of-the-art, adaptive technology that identifies strengths and learning gaps. We've also partnered with institutions like NASA, The Museum of Modern Art, The California Academy of Sciences, and MIT to offer specialized content.&#10;&#10;For free. For everyone. Forever. #YouCanLearnAnything&#10;&#10;Subscribe to KhanAcademy: https://www.youtube.com/subscription_center?add_user=khanacademy" id="165" name="Google Shape;165;p32" title="Hyphens vs. dashes | Punctuation | Khan Academy">
            <a:hlinkClick r:id="rId4"/>
          </p:cNvPr>
          <p:cNvPicPr preferRelativeResize="0"/>
          <p:nvPr/>
        </p:nvPicPr>
        <p:blipFill>
          <a:blip r:embed="rId5">
            <a:alphaModFix/>
          </a:blip>
          <a:stretch>
            <a:fillRect/>
          </a:stretch>
        </p:blipFill>
        <p:spPr>
          <a:xfrm>
            <a:off x="5558125" y="1159825"/>
            <a:ext cx="3585875" cy="268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3"/>
          <p:cNvSpPr txBox="1"/>
          <p:nvPr>
            <p:ph type="title"/>
          </p:nvPr>
        </p:nvSpPr>
        <p:spPr>
          <a:xfrm>
            <a:off x="471900" y="477488"/>
            <a:ext cx="63666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a:t>Learning Support</a:t>
            </a:r>
            <a:endParaRPr/>
          </a:p>
        </p:txBody>
      </p:sp>
      <p:sp>
        <p:nvSpPr>
          <p:cNvPr id="171" name="Google Shape;171;p33"/>
          <p:cNvSpPr txBox="1"/>
          <p:nvPr>
            <p:ph idx="1" type="body"/>
          </p:nvPr>
        </p:nvSpPr>
        <p:spPr>
          <a:xfrm>
            <a:off x="471900" y="2318750"/>
            <a:ext cx="5436300" cy="231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a:t>If you are working with Ms Carrington, Mrs Waggie or Mrs McCormick in Term 3, you will find your work in the Learning Support Google Classroom.</a:t>
            </a:r>
            <a:endParaRPr/>
          </a:p>
          <a:p>
            <a:pPr indent="0" lvl="0" marL="0" rtl="0" algn="l">
              <a:lnSpc>
                <a:spcPct val="115000"/>
              </a:lnSpc>
              <a:spcBef>
                <a:spcPts val="1600"/>
              </a:spcBef>
              <a:spcAft>
                <a:spcPts val="1600"/>
              </a:spcAft>
              <a:buSzPts val="1800"/>
              <a:buNone/>
            </a:pPr>
            <a:r>
              <a:rPr lang="en"/>
              <a:t>Everyone else, please go to the next slide.</a:t>
            </a:r>
            <a:endParaRPr/>
          </a:p>
        </p:txBody>
      </p:sp>
      <p:pic>
        <p:nvPicPr>
          <p:cNvPr id="172" name="Google Shape;172;p33"/>
          <p:cNvPicPr preferRelativeResize="0"/>
          <p:nvPr/>
        </p:nvPicPr>
        <p:blipFill>
          <a:blip r:embed="rId3">
            <a:alphaModFix/>
          </a:blip>
          <a:stretch>
            <a:fillRect/>
          </a:stretch>
        </p:blipFill>
        <p:spPr>
          <a:xfrm>
            <a:off x="6124375" y="3241250"/>
            <a:ext cx="2648825" cy="1483350"/>
          </a:xfrm>
          <a:prstGeom prst="rect">
            <a:avLst/>
          </a:prstGeom>
          <a:noFill/>
          <a:ln>
            <a:noFill/>
          </a:ln>
        </p:spPr>
      </p:pic>
      <p:pic>
        <p:nvPicPr>
          <p:cNvPr id="173" name="Google Shape;173;p33"/>
          <p:cNvPicPr preferRelativeResize="0"/>
          <p:nvPr/>
        </p:nvPicPr>
        <p:blipFill>
          <a:blip r:embed="rId4">
            <a:alphaModFix/>
          </a:blip>
          <a:stretch>
            <a:fillRect/>
          </a:stretch>
        </p:blipFill>
        <p:spPr>
          <a:xfrm>
            <a:off x="6432200" y="104800"/>
            <a:ext cx="1906475" cy="1513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4"/>
          <p:cNvSpPr/>
          <p:nvPr/>
        </p:nvSpPr>
        <p:spPr>
          <a:xfrm>
            <a:off x="405850" y="1052638"/>
            <a:ext cx="2087100" cy="3336300"/>
          </a:xfrm>
          <a:prstGeom prst="roundRect">
            <a:avLst>
              <a:gd fmla="val 16667" name="adj"/>
            </a:avLst>
          </a:prstGeom>
          <a:solidFill>
            <a:srgbClr val="FF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Roboto"/>
                <a:ea typeface="Roboto"/>
                <a:cs typeface="Roboto"/>
                <a:sym typeface="Roboto"/>
              </a:rPr>
              <a:t>Rewrite the passage making the corrections required.</a:t>
            </a:r>
            <a:endParaRPr sz="800"/>
          </a:p>
        </p:txBody>
      </p:sp>
      <p:sp>
        <p:nvSpPr>
          <p:cNvPr id="179" name="Google Shape;179;p34"/>
          <p:cNvSpPr/>
          <p:nvPr/>
        </p:nvSpPr>
        <p:spPr>
          <a:xfrm rot="-528998">
            <a:off x="1115787" y="4043859"/>
            <a:ext cx="2113878" cy="716167"/>
          </a:xfrm>
          <a:prstGeom prst="rightArrow">
            <a:avLst>
              <a:gd fmla="val 50000" name="adj1"/>
              <a:gd fmla="val 50000" name="adj2"/>
            </a:avLst>
          </a:prstGeom>
          <a:solidFill>
            <a:srgbClr val="00FF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4"/>
          <p:cNvSpPr txBox="1"/>
          <p:nvPr/>
        </p:nvSpPr>
        <p:spPr>
          <a:xfrm>
            <a:off x="556475" y="130913"/>
            <a:ext cx="2367000" cy="5850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Patrick Hand"/>
                <a:ea typeface="Patrick Hand"/>
                <a:cs typeface="Patrick Hand"/>
                <a:sym typeface="Patrick Hand"/>
              </a:rPr>
              <a:t>EDITING</a:t>
            </a:r>
            <a:endParaRPr b="1" sz="3400">
              <a:latin typeface="Patrick Hand"/>
              <a:ea typeface="Patrick Hand"/>
              <a:cs typeface="Patrick Hand"/>
              <a:sym typeface="Patrick Hand"/>
            </a:endParaRPr>
          </a:p>
        </p:txBody>
      </p:sp>
      <p:pic>
        <p:nvPicPr>
          <p:cNvPr id="181" name="Google Shape;181;p34"/>
          <p:cNvPicPr preferRelativeResize="0"/>
          <p:nvPr/>
        </p:nvPicPr>
        <p:blipFill>
          <a:blip r:embed="rId3">
            <a:alphaModFix/>
          </a:blip>
          <a:stretch>
            <a:fillRect/>
          </a:stretch>
        </p:blipFill>
        <p:spPr>
          <a:xfrm>
            <a:off x="3440950" y="130925"/>
            <a:ext cx="4953399" cy="4991099"/>
          </a:xfrm>
          <a:prstGeom prst="rect">
            <a:avLst/>
          </a:prstGeom>
          <a:noFill/>
          <a:ln>
            <a:noFill/>
          </a:ln>
        </p:spPr>
      </p:pic>
      <p:pic>
        <p:nvPicPr>
          <p:cNvPr id="182" name="Google Shape;182;p34"/>
          <p:cNvPicPr preferRelativeResize="0"/>
          <p:nvPr/>
        </p:nvPicPr>
        <p:blipFill>
          <a:blip r:embed="rId4">
            <a:alphaModFix/>
          </a:blip>
          <a:stretch>
            <a:fillRect/>
          </a:stretch>
        </p:blipFill>
        <p:spPr>
          <a:xfrm>
            <a:off x="4038724" y="0"/>
            <a:ext cx="3757850" cy="370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