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y="5143500" cx="9144000"/>
  <p:notesSz cx="6858000" cy="9144000"/>
  <p:embeddedFontLst>
    <p:embeddedFont>
      <p:font typeface="Patrick Hand"/>
      <p:regular r:id="rId52"/>
    </p:embeddedFont>
    <p:embeddedFont>
      <p:font typeface="Raleway"/>
      <p:regular r:id="rId53"/>
      <p:bold r:id="rId54"/>
      <p:italic r:id="rId55"/>
      <p:boldItalic r:id="rId56"/>
    </p:embeddedFont>
    <p:embeddedFont>
      <p:font typeface="Caveat"/>
      <p:regular r:id="rId57"/>
      <p:bold r:id="rId58"/>
    </p:embeddedFont>
    <p:embeddedFont>
      <p:font typeface="Indie Flower"/>
      <p:regular r:id="rId59"/>
    </p:embeddedFont>
    <p:embeddedFont>
      <p:font typeface="Fredericka the Great"/>
      <p:regular r:id="rId60"/>
    </p:embeddedFont>
    <p:embeddedFont>
      <p:font typeface="Poiret One"/>
      <p:regular r:id="rId61"/>
    </p:embeddedFont>
    <p:embeddedFont>
      <p:font typeface="Roboto"/>
      <p:regular r:id="rId62"/>
      <p:bold r:id="rId63"/>
      <p:italic r:id="rId64"/>
      <p:boldItalic r:id="rId65"/>
    </p:embeddedFont>
    <p:embeddedFont>
      <p:font typeface="Amatic SC"/>
      <p:regular r:id="rId66"/>
      <p:bold r:id="rId67"/>
    </p:embeddedFont>
    <p:embeddedFont>
      <p:font typeface="Playfair Display"/>
      <p:regular r:id="rId68"/>
      <p:bold r:id="rId69"/>
      <p:italic r:id="rId70"/>
      <p:boldItalic r:id="rId71"/>
    </p:embeddedFont>
    <p:embeddedFont>
      <p:font typeface="Concert One"/>
      <p:regular r:id="rId72"/>
    </p:embeddedFont>
    <p:embeddedFont>
      <p:font typeface="Arial Narrow"/>
      <p:regular r:id="rId73"/>
      <p:bold r:id="rId74"/>
      <p:italic r:id="rId75"/>
      <p:boldItalic r:id="rId76"/>
    </p:embeddedFont>
    <p:embeddedFont>
      <p:font typeface="Montserrat"/>
      <p:regular r:id="rId77"/>
      <p:bold r:id="rId78"/>
      <p:italic r:id="rId79"/>
      <p:boldItalic r:id="rId80"/>
    </p:embeddedFont>
    <p:embeddedFont>
      <p:font typeface="Source Code Pro"/>
      <p:regular r:id="rId81"/>
      <p:bold r:id="rId82"/>
      <p:italic r:id="rId83"/>
      <p:boldItalic r:id="rId84"/>
    </p:embeddedFont>
    <p:embeddedFont>
      <p:font typeface="Oswald"/>
      <p:regular r:id="rId85"/>
      <p:bold r:id="rId86"/>
    </p:embeddedFont>
    <p:embeddedFont>
      <p:font typeface="Comfortaa"/>
      <p:regular r:id="rId87"/>
      <p:bold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D5B4A62-EB81-49AF-BDD5-FA85A1128D7F}">
  <a:tblStyle styleId="{1D5B4A62-EB81-49AF-BDD5-FA85A1128D7F}" styleName="Table_0">
    <a:wholeTbl>
      <a:tcTxStyle b="off" i="off">
        <a:font>
          <a:latin typeface="The Hand"/>
          <a:ea typeface="The Hand"/>
          <a:cs typeface="The Hand"/>
        </a:font>
        <a:srgbClr val="4285F4"/>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F5EEF1"/>
          </a:solidFill>
        </a:fill>
      </a:tcStyle>
    </a:wholeTbl>
    <a:band1H>
      <a:tcTxStyle b="off" i="off"/>
      <a:tcStyle>
        <a:fill>
          <a:solidFill>
            <a:srgbClr val="EADCE1"/>
          </a:solidFill>
        </a:fill>
      </a:tcStyle>
    </a:band1H>
    <a:band2H>
      <a:tcTxStyle b="off" i="off"/>
    </a:band2H>
    <a:band1V>
      <a:tcTxStyle b="off" i="off"/>
      <a:tcStyle>
        <a:fill>
          <a:solidFill>
            <a:srgbClr val="EADCE1"/>
          </a:solidFill>
        </a:fill>
      </a:tcStyle>
    </a:band1V>
    <a:band2V>
      <a:tcTxStyle b="off" i="off"/>
    </a:band2V>
    <a:lastCol>
      <a:tcTxStyle b="on" i="off">
        <a:font>
          <a:latin typeface="The Hand"/>
          <a:ea typeface="The Hand"/>
          <a:cs typeface="The Hand"/>
        </a:font>
        <a:srgbClr val="FFFFFF"/>
      </a:tcTxStyle>
      <a:tcStyle>
        <a:fill>
          <a:solidFill>
            <a:srgbClr val="0277BD"/>
          </a:solidFill>
        </a:fill>
      </a:tcStyle>
    </a:lastCol>
    <a:firstCol>
      <a:tcTxStyle b="on" i="off">
        <a:font>
          <a:latin typeface="The Hand"/>
          <a:ea typeface="The Hand"/>
          <a:cs typeface="The Hand"/>
        </a:font>
        <a:srgbClr val="FFFFFF"/>
      </a:tcTxStyle>
      <a:tcStyle>
        <a:fill>
          <a:solidFill>
            <a:srgbClr val="0277BD"/>
          </a:solidFill>
        </a:fill>
      </a:tcStyle>
    </a:firstCol>
    <a:lastRow>
      <a:tcTxStyle b="on" i="off">
        <a:font>
          <a:latin typeface="The Hand"/>
          <a:ea typeface="The Hand"/>
          <a:cs typeface="The Hand"/>
        </a:font>
        <a:srgbClr val="FFFFFF"/>
      </a:tcTxStyle>
      <a:tcStyle>
        <a:tcBdr>
          <a:top>
            <a:ln cap="flat" cmpd="sng" w="38100">
              <a:solidFill>
                <a:srgbClr val="FFFFFF"/>
              </a:solidFill>
              <a:prstDash val="solid"/>
              <a:round/>
              <a:headEnd len="sm" w="sm" type="none"/>
              <a:tailEnd len="sm" w="sm" type="none"/>
            </a:ln>
          </a:top>
        </a:tcBdr>
        <a:fill>
          <a:solidFill>
            <a:srgbClr val="0277BD"/>
          </a:solidFill>
        </a:fill>
      </a:tcStyle>
    </a:lastRow>
    <a:seCell>
      <a:tcTxStyle b="off" i="off"/>
    </a:seCell>
    <a:swCell>
      <a:tcTxStyle b="off" i="off"/>
    </a:swCell>
    <a:firstRow>
      <a:tcTxStyle b="on" i="off">
        <a:font>
          <a:latin typeface="The Hand"/>
          <a:ea typeface="The Hand"/>
          <a:cs typeface="The Hand"/>
        </a:font>
        <a:srgbClr val="FFFFFF"/>
      </a:tcTxStyle>
      <a:tcStyle>
        <a:tcBdr>
          <a:bottom>
            <a:ln cap="flat" cmpd="sng" w="38100">
              <a:solidFill>
                <a:srgbClr val="FFFFFF"/>
              </a:solidFill>
              <a:prstDash val="solid"/>
              <a:round/>
              <a:headEnd len="sm" w="sm" type="none"/>
              <a:tailEnd len="sm" w="sm" type="none"/>
            </a:ln>
          </a:bottom>
        </a:tcBdr>
        <a:fill>
          <a:solidFill>
            <a:srgbClr val="0277BD"/>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SourceCodePro-boldItalic.fntdata"/><Relationship Id="rId83" Type="http://schemas.openxmlformats.org/officeDocument/2006/relationships/font" Target="fonts/SourceCodePro-italic.fntdata"/><Relationship Id="rId42" Type="http://schemas.openxmlformats.org/officeDocument/2006/relationships/slide" Target="slides/slide35.xml"/><Relationship Id="rId86" Type="http://schemas.openxmlformats.org/officeDocument/2006/relationships/font" Target="fonts/Oswald-bold.fntdata"/><Relationship Id="rId41" Type="http://schemas.openxmlformats.org/officeDocument/2006/relationships/slide" Target="slides/slide34.xml"/><Relationship Id="rId85" Type="http://schemas.openxmlformats.org/officeDocument/2006/relationships/font" Target="fonts/Oswald-regular.fntdata"/><Relationship Id="rId44" Type="http://schemas.openxmlformats.org/officeDocument/2006/relationships/slide" Target="slides/slide37.xml"/><Relationship Id="rId88" Type="http://schemas.openxmlformats.org/officeDocument/2006/relationships/font" Target="fonts/Comfortaa-bold.fntdata"/><Relationship Id="rId43" Type="http://schemas.openxmlformats.org/officeDocument/2006/relationships/slide" Target="slides/slide36.xml"/><Relationship Id="rId87" Type="http://schemas.openxmlformats.org/officeDocument/2006/relationships/font" Target="fonts/Comfortaa-regular.fntdata"/><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Montserrat-boldItalic.fntdata"/><Relationship Id="rId82" Type="http://schemas.openxmlformats.org/officeDocument/2006/relationships/font" Target="fonts/SourceCodePro-bold.fntdata"/><Relationship Id="rId81" Type="http://schemas.openxmlformats.org/officeDocument/2006/relationships/font" Target="fonts/SourceCodePr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ArialNarrow-regular.fntdata"/><Relationship Id="rId72" Type="http://schemas.openxmlformats.org/officeDocument/2006/relationships/font" Target="fonts/ConcertOne-regular.fntdata"/><Relationship Id="rId31" Type="http://schemas.openxmlformats.org/officeDocument/2006/relationships/slide" Target="slides/slide24.xml"/><Relationship Id="rId75" Type="http://schemas.openxmlformats.org/officeDocument/2006/relationships/font" Target="fonts/ArialNarrow-italic.fntdata"/><Relationship Id="rId30" Type="http://schemas.openxmlformats.org/officeDocument/2006/relationships/slide" Target="slides/slide23.xml"/><Relationship Id="rId74" Type="http://schemas.openxmlformats.org/officeDocument/2006/relationships/font" Target="fonts/ArialNarrow-bold.fntdata"/><Relationship Id="rId33" Type="http://schemas.openxmlformats.org/officeDocument/2006/relationships/slide" Target="slides/slide26.xml"/><Relationship Id="rId77" Type="http://schemas.openxmlformats.org/officeDocument/2006/relationships/font" Target="fonts/Montserrat-regular.fntdata"/><Relationship Id="rId32" Type="http://schemas.openxmlformats.org/officeDocument/2006/relationships/slide" Target="slides/slide25.xml"/><Relationship Id="rId76" Type="http://schemas.openxmlformats.org/officeDocument/2006/relationships/font" Target="fonts/ArialNarrow-boldItalic.fntdata"/><Relationship Id="rId35" Type="http://schemas.openxmlformats.org/officeDocument/2006/relationships/slide" Target="slides/slide28.xml"/><Relationship Id="rId79" Type="http://schemas.openxmlformats.org/officeDocument/2006/relationships/font" Target="fonts/Montserrat-italic.fntdata"/><Relationship Id="rId34" Type="http://schemas.openxmlformats.org/officeDocument/2006/relationships/slide" Target="slides/slide27.xml"/><Relationship Id="rId78" Type="http://schemas.openxmlformats.org/officeDocument/2006/relationships/font" Target="fonts/Montserrat-bold.fntdata"/><Relationship Id="rId71" Type="http://schemas.openxmlformats.org/officeDocument/2006/relationships/font" Target="fonts/PlayfairDisplay-boldItalic.fntdata"/><Relationship Id="rId70" Type="http://schemas.openxmlformats.org/officeDocument/2006/relationships/font" Target="fonts/PlayfairDisplay-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Roboto-regular.fntdata"/><Relationship Id="rId61" Type="http://schemas.openxmlformats.org/officeDocument/2006/relationships/font" Target="fonts/PoiretOne-regular.fntdata"/><Relationship Id="rId20" Type="http://schemas.openxmlformats.org/officeDocument/2006/relationships/slide" Target="slides/slide13.xml"/><Relationship Id="rId64" Type="http://schemas.openxmlformats.org/officeDocument/2006/relationships/font" Target="fonts/Roboto-italic.fntdata"/><Relationship Id="rId63" Type="http://schemas.openxmlformats.org/officeDocument/2006/relationships/font" Target="fonts/Roboto-bold.fntdata"/><Relationship Id="rId22" Type="http://schemas.openxmlformats.org/officeDocument/2006/relationships/slide" Target="slides/slide15.xml"/><Relationship Id="rId66" Type="http://schemas.openxmlformats.org/officeDocument/2006/relationships/font" Target="fonts/AmaticSC-regular.fntdata"/><Relationship Id="rId21" Type="http://schemas.openxmlformats.org/officeDocument/2006/relationships/slide" Target="slides/slide14.xml"/><Relationship Id="rId65" Type="http://schemas.openxmlformats.org/officeDocument/2006/relationships/font" Target="fonts/Roboto-boldItalic.fntdata"/><Relationship Id="rId24" Type="http://schemas.openxmlformats.org/officeDocument/2006/relationships/slide" Target="slides/slide17.xml"/><Relationship Id="rId68" Type="http://schemas.openxmlformats.org/officeDocument/2006/relationships/font" Target="fonts/PlayfairDisplay-regular.fntdata"/><Relationship Id="rId23" Type="http://schemas.openxmlformats.org/officeDocument/2006/relationships/slide" Target="slides/slide16.xml"/><Relationship Id="rId67" Type="http://schemas.openxmlformats.org/officeDocument/2006/relationships/font" Target="fonts/AmaticSC-bold.fntdata"/><Relationship Id="rId60" Type="http://schemas.openxmlformats.org/officeDocument/2006/relationships/font" Target="fonts/FrederickatheGreat-regular.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PlayfairDisplay-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Raleway-regular.fntdata"/><Relationship Id="rId52" Type="http://schemas.openxmlformats.org/officeDocument/2006/relationships/font" Target="fonts/PatrickHand-regular.fntdata"/><Relationship Id="rId11" Type="http://schemas.openxmlformats.org/officeDocument/2006/relationships/slide" Target="slides/slide4.xml"/><Relationship Id="rId55" Type="http://schemas.openxmlformats.org/officeDocument/2006/relationships/font" Target="fonts/Raleway-italic.fntdata"/><Relationship Id="rId10" Type="http://schemas.openxmlformats.org/officeDocument/2006/relationships/slide" Target="slides/slide3.xml"/><Relationship Id="rId54" Type="http://schemas.openxmlformats.org/officeDocument/2006/relationships/font" Target="fonts/Raleway-bold.fntdata"/><Relationship Id="rId13" Type="http://schemas.openxmlformats.org/officeDocument/2006/relationships/slide" Target="slides/slide6.xml"/><Relationship Id="rId57" Type="http://schemas.openxmlformats.org/officeDocument/2006/relationships/font" Target="fonts/Caveat-regular.fntdata"/><Relationship Id="rId12" Type="http://schemas.openxmlformats.org/officeDocument/2006/relationships/slide" Target="slides/slide5.xml"/><Relationship Id="rId56" Type="http://schemas.openxmlformats.org/officeDocument/2006/relationships/font" Target="fonts/Raleway-boldItalic.fntdata"/><Relationship Id="rId15" Type="http://schemas.openxmlformats.org/officeDocument/2006/relationships/slide" Target="slides/slide8.xml"/><Relationship Id="rId59" Type="http://schemas.openxmlformats.org/officeDocument/2006/relationships/font" Target="fonts/IndieFlower-regular.fntdata"/><Relationship Id="rId14" Type="http://schemas.openxmlformats.org/officeDocument/2006/relationships/slide" Target="slides/slide7.xml"/><Relationship Id="rId58" Type="http://schemas.openxmlformats.org/officeDocument/2006/relationships/font" Target="fonts/Caveat-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e6785d1216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e6785d1216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e6785d1216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e6785d1216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e6785d1216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e6785d121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e7f1af2945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e7f1af2945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e7f1af294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e7f1af294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e7f1af294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e7f1af294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e80f31f1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e80f31f1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e5195fe305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e5195fe305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e30d55393e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ge30d55393e_0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e657d94c25_3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e657d94c25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e79344a3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ge79344a35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e79344a35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ge79344a354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e79344a35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e79344a354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e79344a35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ge79344a354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e79344a35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e79344a354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e657d94c25_1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ge657d94c25_1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e79344a354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ge79344a354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e79344a35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e79344a354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e79344a354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e79344a354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e79344a354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e79344a354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e79344a35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e79344a35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e79344a354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e79344a354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e79344a354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ge79344a354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e30d55393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e30d55393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e6620ec8a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e6620ec8a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e5de54c4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e5de54c47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e6620ec8a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e6620ec8a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e6620ec8a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e6620ec8a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e7b6bd772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e7b6bd772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e7b6bd772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e7b6bd772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e66c1c5b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e66c1c5b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e657d94c25_1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e657d94c25_1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e7822ee90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e7822ee90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e657d94c25_1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e657d94c25_1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745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 name="Shape 59"/>
        <p:cNvGrpSpPr/>
        <p:nvPr/>
      </p:nvGrpSpPr>
      <p:grpSpPr>
        <a:xfrm>
          <a:off x="0" y="0"/>
          <a:ext cx="0" cy="0"/>
          <a:chOff x="0" y="0"/>
          <a:chExt cx="0" cy="0"/>
        </a:xfrm>
      </p:grpSpPr>
      <p:sp>
        <p:nvSpPr>
          <p:cNvPr id="60" name="Google Shape;60;p11"/>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11"/>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1"/>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63" name="Google Shape;63;p1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4" name="Shape 64"/>
        <p:cNvGrpSpPr/>
        <p:nvPr/>
      </p:nvGrpSpPr>
      <p:grpSpPr>
        <a:xfrm>
          <a:off x="0" y="0"/>
          <a:ext cx="0" cy="0"/>
          <a:chOff x="0" y="0"/>
          <a:chExt cx="0" cy="0"/>
        </a:xfrm>
      </p:grpSpPr>
      <p:sp>
        <p:nvSpPr>
          <p:cNvPr id="65" name="Google Shape;65;p12"/>
          <p:cNvSpPr txBox="1"/>
          <p:nvPr>
            <p:ph hasCustomPrompt="1" type="title"/>
          </p:nvPr>
        </p:nvSpPr>
        <p:spPr>
          <a:xfrm>
            <a:off x="475500" y="1258525"/>
            <a:ext cx="82221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66" name="Google Shape;66;p12"/>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7" name="Google Shape;67;p1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 name="Shape 74"/>
        <p:cNvGrpSpPr/>
        <p:nvPr/>
      </p:nvGrpSpPr>
      <p:grpSpPr>
        <a:xfrm>
          <a:off x="0" y="0"/>
          <a:ext cx="0" cy="0"/>
          <a:chOff x="0" y="0"/>
          <a:chExt cx="0" cy="0"/>
        </a:xfrm>
      </p:grpSpPr>
      <p:sp>
        <p:nvSpPr>
          <p:cNvPr id="75" name="Google Shape;75;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6" name="Google Shape;76;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7" name="Google Shape;77;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8" name="Shape 78"/>
        <p:cNvGrpSpPr/>
        <p:nvPr/>
      </p:nvGrpSpPr>
      <p:grpSpPr>
        <a:xfrm>
          <a:off x="0" y="0"/>
          <a:ext cx="0" cy="0"/>
          <a:chOff x="0" y="0"/>
          <a:chExt cx="0" cy="0"/>
        </a:xfrm>
      </p:grpSpPr>
      <p:sp>
        <p:nvSpPr>
          <p:cNvPr id="79" name="Google Shape;79;p1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0" name="Google Shape;8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1" name="Shape 81"/>
        <p:cNvGrpSpPr/>
        <p:nvPr/>
      </p:nvGrpSpPr>
      <p:grpSpPr>
        <a:xfrm>
          <a:off x="0" y="0"/>
          <a:ext cx="0" cy="0"/>
          <a:chOff x="0" y="0"/>
          <a:chExt cx="0" cy="0"/>
        </a:xfrm>
      </p:grpSpPr>
      <p:sp>
        <p:nvSpPr>
          <p:cNvPr id="82" name="Google Shape;82;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3" name="Google Shape;83;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4" name="Google Shape;84;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 name="Google Shape;87;p1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8" name="Google Shape;88;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9" name="Google Shape;8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2" name="Google Shape;92;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3" name="Shape 93"/>
        <p:cNvGrpSpPr/>
        <p:nvPr/>
      </p:nvGrpSpPr>
      <p:grpSpPr>
        <a:xfrm>
          <a:off x="0" y="0"/>
          <a:ext cx="0" cy="0"/>
          <a:chOff x="0" y="0"/>
          <a:chExt cx="0" cy="0"/>
        </a:xfrm>
      </p:grpSpPr>
      <p:sp>
        <p:nvSpPr>
          <p:cNvPr id="94" name="Google Shape;94;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5" name="Google Shape;95;p2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6" name="Google Shape;9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7" name="Shape 97"/>
        <p:cNvGrpSpPr/>
        <p:nvPr/>
      </p:nvGrpSpPr>
      <p:grpSpPr>
        <a:xfrm>
          <a:off x="0" y="0"/>
          <a:ext cx="0" cy="0"/>
          <a:chOff x="0" y="0"/>
          <a:chExt cx="0" cy="0"/>
        </a:xfrm>
      </p:grpSpPr>
      <p:sp>
        <p:nvSpPr>
          <p:cNvPr id="98" name="Google Shape;98;p2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9" name="Google Shape;9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 name="Google Shape;17;p3"/>
          <p:cNvSpPr txBox="1"/>
          <p:nvPr>
            <p:ph idx="1" type="body"/>
          </p:nvPr>
        </p:nvSpPr>
        <p:spPr>
          <a:xfrm>
            <a:off x="628650" y="1447038"/>
            <a:ext cx="7886700" cy="3189000"/>
          </a:xfrm>
          <a:prstGeom prst="rect">
            <a:avLst/>
          </a:prstGeom>
          <a:noFill/>
          <a:ln>
            <a:noFill/>
          </a:ln>
        </p:spPr>
        <p:txBody>
          <a:bodyPr anchorCtr="0" anchor="t" bIns="34275" lIns="68575" spcFirstLastPara="1" rIns="68575" wrap="square" tIns="34275">
            <a:normAutofit/>
          </a:bodyPr>
          <a:lstStyle>
            <a:lvl1pPr indent="-361950" lvl="0" marL="457200" algn="l">
              <a:lnSpc>
                <a:spcPct val="110000"/>
              </a:lnSpc>
              <a:spcBef>
                <a:spcPts val="800"/>
              </a:spcBef>
              <a:spcAft>
                <a:spcPts val="0"/>
              </a:spcAft>
              <a:buClr>
                <a:schemeClr val="dk1"/>
              </a:buClr>
              <a:buSzPts val="2100"/>
              <a:buChar char="•"/>
              <a:defRPr sz="2100"/>
            </a:lvl1pPr>
            <a:lvl2pPr indent="-342900" lvl="1" marL="914400" algn="l">
              <a:lnSpc>
                <a:spcPct val="110000"/>
              </a:lnSpc>
              <a:spcBef>
                <a:spcPts val="400"/>
              </a:spcBef>
              <a:spcAft>
                <a:spcPts val="0"/>
              </a:spcAft>
              <a:buClr>
                <a:schemeClr val="dk1"/>
              </a:buClr>
              <a:buSzPts val="1800"/>
              <a:buChar char="•"/>
              <a:defRPr sz="1800"/>
            </a:lvl2pPr>
            <a:lvl3pPr indent="-323850" lvl="2" marL="1371600" algn="l">
              <a:lnSpc>
                <a:spcPct val="110000"/>
              </a:lnSpc>
              <a:spcBef>
                <a:spcPts val="400"/>
              </a:spcBef>
              <a:spcAft>
                <a:spcPts val="0"/>
              </a:spcAft>
              <a:buClr>
                <a:schemeClr val="dk1"/>
              </a:buClr>
              <a:buSzPts val="1500"/>
              <a:buChar char="•"/>
              <a:defRPr sz="1500"/>
            </a:lvl3pPr>
            <a:lvl4pPr indent="-317500" lvl="3" marL="1828800" algn="l">
              <a:lnSpc>
                <a:spcPct val="110000"/>
              </a:lnSpc>
              <a:spcBef>
                <a:spcPts val="400"/>
              </a:spcBef>
              <a:spcAft>
                <a:spcPts val="0"/>
              </a:spcAft>
              <a:buClr>
                <a:schemeClr val="dk1"/>
              </a:buClr>
              <a:buSzPts val="1400"/>
              <a:buChar char="•"/>
              <a:defRPr sz="1400"/>
            </a:lvl4pPr>
            <a:lvl5pPr indent="-317500" lvl="4" marL="2286000" algn="l">
              <a:lnSpc>
                <a:spcPct val="110000"/>
              </a:lnSpc>
              <a:spcBef>
                <a:spcPts val="400"/>
              </a:spcBef>
              <a:spcAft>
                <a:spcPts val="0"/>
              </a:spcAft>
              <a:buClr>
                <a:schemeClr val="dk1"/>
              </a:buClr>
              <a:buSzPts val="1400"/>
              <a:buChar char="•"/>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 name="Google Shape;18;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 name="Google Shape;19;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 name="Google Shape;20;p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descr="Tag=AccentColor&#10;Flavor=Light&#10;Target=FillAndLine" id="21" name="Google Shape;21;p3"/>
          <p:cNvSpPr/>
          <p:nvPr/>
        </p:nvSpPr>
        <p:spPr>
          <a:xfrm>
            <a:off x="628649" y="1282446"/>
            <a:ext cx="7886700" cy="20574"/>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0" name="Shape 100"/>
        <p:cNvGrpSpPr/>
        <p:nvPr/>
      </p:nvGrpSpPr>
      <p:grpSpPr>
        <a:xfrm>
          <a:off x="0" y="0"/>
          <a:ext cx="0" cy="0"/>
          <a:chOff x="0" y="0"/>
          <a:chExt cx="0" cy="0"/>
        </a:xfrm>
      </p:grpSpPr>
      <p:sp>
        <p:nvSpPr>
          <p:cNvPr id="101" name="Google Shape;101;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3" name="Google Shape;103;p2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4" name="Google Shape;104;p2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05" name="Google Shape;10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6" name="Shape 106"/>
        <p:cNvGrpSpPr/>
        <p:nvPr/>
      </p:nvGrpSpPr>
      <p:grpSpPr>
        <a:xfrm>
          <a:off x="0" y="0"/>
          <a:ext cx="0" cy="0"/>
          <a:chOff x="0" y="0"/>
          <a:chExt cx="0" cy="0"/>
        </a:xfrm>
      </p:grpSpPr>
      <p:sp>
        <p:nvSpPr>
          <p:cNvPr id="107" name="Google Shape;107;p2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08" name="Google Shape;108;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9" name="Shape 109"/>
        <p:cNvGrpSpPr/>
        <p:nvPr/>
      </p:nvGrpSpPr>
      <p:grpSpPr>
        <a:xfrm>
          <a:off x="0" y="0"/>
          <a:ext cx="0" cy="0"/>
          <a:chOff x="0" y="0"/>
          <a:chExt cx="0" cy="0"/>
        </a:xfrm>
      </p:grpSpPr>
      <p:sp>
        <p:nvSpPr>
          <p:cNvPr id="110" name="Google Shape;110;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1" name="Google Shape;111;p2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12" name="Google Shape;11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3" name="Shape 113"/>
        <p:cNvGrpSpPr/>
        <p:nvPr/>
      </p:nvGrpSpPr>
      <p:grpSpPr>
        <a:xfrm>
          <a:off x="0" y="0"/>
          <a:ext cx="0" cy="0"/>
          <a:chOff x="0" y="0"/>
          <a:chExt cx="0" cy="0"/>
        </a:xfrm>
      </p:grpSpPr>
      <p:sp>
        <p:nvSpPr>
          <p:cNvPr id="114" name="Google Shape;11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6" name="Google Shape;26;p4"/>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7" name="Google Shape;27;p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5"/>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30" name="Google Shape;30;p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6"/>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6"/>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5" name="Google Shape;35;p6"/>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6" name="Google Shape;36;p6"/>
          <p:cNvSpPr txBox="1"/>
          <p:nvPr>
            <p:ph idx="2" type="body"/>
          </p:nvPr>
        </p:nvSpPr>
        <p:spPr>
          <a:xfrm>
            <a:off x="469425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7" name="Google Shape;37;p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7"/>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7"/>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7"/>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42" name="Google Shape;42;p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3" name="Shape 43"/>
        <p:cNvGrpSpPr/>
        <p:nvPr/>
      </p:nvGrpSpPr>
      <p:grpSpPr>
        <a:xfrm>
          <a:off x="0" y="0"/>
          <a:ext cx="0" cy="0"/>
          <a:chOff x="0" y="0"/>
          <a:chExt cx="0" cy="0"/>
        </a:xfrm>
      </p:grpSpPr>
      <p:sp>
        <p:nvSpPr>
          <p:cNvPr id="44" name="Google Shape;44;p8"/>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8"/>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7" name="Google Shape;47;p8"/>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chemeClr val="lt1"/>
              </a:buClr>
              <a:buSzPts val="1200"/>
              <a:buChar char="●"/>
              <a:defRPr sz="1200">
                <a:solidFill>
                  <a:schemeClr val="lt1"/>
                </a:solidFill>
              </a:defRPr>
            </a:lvl1pPr>
            <a:lvl2pPr indent="-304800" lvl="1" marL="914400" algn="l">
              <a:lnSpc>
                <a:spcPct val="115000"/>
              </a:lnSpc>
              <a:spcBef>
                <a:spcPts val="1600"/>
              </a:spcBef>
              <a:spcAft>
                <a:spcPts val="0"/>
              </a:spcAft>
              <a:buClr>
                <a:schemeClr val="lt1"/>
              </a:buClr>
              <a:buSzPts val="1200"/>
              <a:buChar char="○"/>
              <a:defRPr sz="1200">
                <a:solidFill>
                  <a:schemeClr val="lt1"/>
                </a:solidFill>
              </a:defRPr>
            </a:lvl2pPr>
            <a:lvl3pPr indent="-304800" lvl="2" marL="1371600" algn="l">
              <a:lnSpc>
                <a:spcPct val="115000"/>
              </a:lnSpc>
              <a:spcBef>
                <a:spcPts val="1600"/>
              </a:spcBef>
              <a:spcAft>
                <a:spcPts val="0"/>
              </a:spcAft>
              <a:buClr>
                <a:schemeClr val="lt1"/>
              </a:buClr>
              <a:buSzPts val="1200"/>
              <a:buChar char="■"/>
              <a:defRPr sz="1200">
                <a:solidFill>
                  <a:schemeClr val="lt1"/>
                </a:solidFill>
              </a:defRPr>
            </a:lvl3pPr>
            <a:lvl4pPr indent="-304800" lvl="3" marL="1828800" algn="l">
              <a:lnSpc>
                <a:spcPct val="115000"/>
              </a:lnSpc>
              <a:spcBef>
                <a:spcPts val="1600"/>
              </a:spcBef>
              <a:spcAft>
                <a:spcPts val="0"/>
              </a:spcAft>
              <a:buClr>
                <a:schemeClr val="lt1"/>
              </a:buClr>
              <a:buSzPts val="1200"/>
              <a:buChar char="●"/>
              <a:defRPr sz="1200">
                <a:solidFill>
                  <a:schemeClr val="lt1"/>
                </a:solidFill>
              </a:defRPr>
            </a:lvl4pPr>
            <a:lvl5pPr indent="-304800" lvl="4" marL="2286000" algn="l">
              <a:lnSpc>
                <a:spcPct val="115000"/>
              </a:lnSpc>
              <a:spcBef>
                <a:spcPts val="1600"/>
              </a:spcBef>
              <a:spcAft>
                <a:spcPts val="0"/>
              </a:spcAft>
              <a:buClr>
                <a:schemeClr val="lt1"/>
              </a:buClr>
              <a:buSzPts val="1200"/>
              <a:buChar char="○"/>
              <a:defRPr sz="1200">
                <a:solidFill>
                  <a:schemeClr val="lt1"/>
                </a:solidFill>
              </a:defRPr>
            </a:lvl5pPr>
            <a:lvl6pPr indent="-304800" lvl="5" marL="2743200" algn="l">
              <a:lnSpc>
                <a:spcPct val="115000"/>
              </a:lnSpc>
              <a:spcBef>
                <a:spcPts val="1600"/>
              </a:spcBef>
              <a:spcAft>
                <a:spcPts val="0"/>
              </a:spcAft>
              <a:buClr>
                <a:schemeClr val="lt1"/>
              </a:buClr>
              <a:buSzPts val="1200"/>
              <a:buChar char="■"/>
              <a:defRPr sz="1200">
                <a:solidFill>
                  <a:schemeClr val="lt1"/>
                </a:solidFill>
              </a:defRPr>
            </a:lvl6pPr>
            <a:lvl7pPr indent="-304800" lvl="6" marL="3200400" algn="l">
              <a:lnSpc>
                <a:spcPct val="115000"/>
              </a:lnSpc>
              <a:spcBef>
                <a:spcPts val="1600"/>
              </a:spcBef>
              <a:spcAft>
                <a:spcPts val="0"/>
              </a:spcAft>
              <a:buClr>
                <a:schemeClr val="lt1"/>
              </a:buClr>
              <a:buSzPts val="1200"/>
              <a:buChar char="●"/>
              <a:defRPr sz="1200">
                <a:solidFill>
                  <a:schemeClr val="lt1"/>
                </a:solidFill>
              </a:defRPr>
            </a:lvl7pPr>
            <a:lvl8pPr indent="-304800" lvl="7" marL="3657600" algn="l">
              <a:lnSpc>
                <a:spcPct val="115000"/>
              </a:lnSpc>
              <a:spcBef>
                <a:spcPts val="1600"/>
              </a:spcBef>
              <a:spcAft>
                <a:spcPts val="0"/>
              </a:spcAft>
              <a:buClr>
                <a:schemeClr val="lt1"/>
              </a:buClr>
              <a:buSzPts val="1200"/>
              <a:buChar char="○"/>
              <a:defRPr sz="1200">
                <a:solidFill>
                  <a:schemeClr val="lt1"/>
                </a:solidFill>
              </a:defRPr>
            </a:lvl8pPr>
            <a:lvl9pPr indent="-304800" lvl="8" marL="4114800" algn="l">
              <a:lnSpc>
                <a:spcPct val="115000"/>
              </a:lnSpc>
              <a:spcBef>
                <a:spcPts val="1600"/>
              </a:spcBef>
              <a:spcAft>
                <a:spcPts val="1600"/>
              </a:spcAft>
              <a:buClr>
                <a:schemeClr val="lt1"/>
              </a:buClr>
              <a:buSzPts val="1200"/>
              <a:buChar char="■"/>
              <a:defRPr sz="1200">
                <a:solidFill>
                  <a:schemeClr val="lt1"/>
                </a:solidFill>
              </a:defRPr>
            </a:lvl9pPr>
          </a:lstStyle>
          <a:p/>
        </p:txBody>
      </p:sp>
      <p:sp>
        <p:nvSpPr>
          <p:cNvPr id="48" name="Google Shape;48;p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 name="Shape 49"/>
        <p:cNvGrpSpPr/>
        <p:nvPr/>
      </p:nvGrpSpPr>
      <p:grpSpPr>
        <a:xfrm>
          <a:off x="0" y="0"/>
          <a:ext cx="0" cy="0"/>
          <a:chOff x="0" y="0"/>
          <a:chExt cx="0" cy="0"/>
        </a:xfrm>
      </p:grpSpPr>
      <p:sp>
        <p:nvSpPr>
          <p:cNvPr id="50" name="Google Shape;50;p9"/>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p:txBody>
      </p:sp>
      <p:sp>
        <p:nvSpPr>
          <p:cNvPr id="51" name="Google Shape;51;p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10"/>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10"/>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1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p:txBody>
      </p:sp>
      <p:sp>
        <p:nvSpPr>
          <p:cNvPr id="56" name="Google Shape;56;p10"/>
          <p:cNvSpPr txBox="1"/>
          <p:nvPr>
            <p:ph idx="1" type="subTitle"/>
          </p:nvPr>
        </p:nvSpPr>
        <p:spPr>
          <a:xfrm>
            <a:off x="265500" y="2779467"/>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1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58" name="Google Shape;58;p1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D9D2E9"/>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D9D2E9"/>
        </a:solidFill>
      </p:bgPr>
    </p:bg>
    <p:spTree>
      <p:nvGrpSpPr>
        <p:cNvPr id="70" name="Shape 70"/>
        <p:cNvGrpSpPr/>
        <p:nvPr/>
      </p:nvGrpSpPr>
      <p:grpSpPr>
        <a:xfrm>
          <a:off x="0" y="0"/>
          <a:ext cx="0" cy="0"/>
          <a:chOff x="0" y="0"/>
          <a:chExt cx="0" cy="0"/>
        </a:xfrm>
      </p:grpSpPr>
      <p:sp>
        <p:nvSpPr>
          <p:cNvPr id="71" name="Google Shape;71;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2" name="Google Shape;72;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73" name="Google Shape;73;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36.png"/><Relationship Id="rId5"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jpg"/><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5.jpg"/><Relationship Id="rId5"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8.png"/><Relationship Id="rId4" Type="http://schemas.openxmlformats.org/officeDocument/2006/relationships/image" Target="../media/image39.png"/><Relationship Id="rId9" Type="http://schemas.openxmlformats.org/officeDocument/2006/relationships/image" Target="../media/image42.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35.png"/><Relationship Id="rId8"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3.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about:blank" TargetMode="Externa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0.jpg"/><Relationship Id="rId4" Type="http://schemas.openxmlformats.org/officeDocument/2006/relationships/image" Target="../media/image43.png"/><Relationship Id="rId9" Type="http://schemas.openxmlformats.org/officeDocument/2006/relationships/image" Target="../media/image55.png"/><Relationship Id="rId5" Type="http://schemas.openxmlformats.org/officeDocument/2006/relationships/image" Target="../media/image52.png"/><Relationship Id="rId6" Type="http://schemas.openxmlformats.org/officeDocument/2006/relationships/image" Target="../media/image44.png"/><Relationship Id="rId7" Type="http://schemas.openxmlformats.org/officeDocument/2006/relationships/image" Target="../media/image49.png"/><Relationship Id="rId8"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www.youtube.com/watch?v=mbZHJdpX1S0" TargetMode="External"/><Relationship Id="rId4" Type="http://schemas.openxmlformats.org/officeDocument/2006/relationships/image" Target="../media/image56.jpg"/><Relationship Id="rId5" Type="http://schemas.openxmlformats.org/officeDocument/2006/relationships/hyperlink" Target="https://www.youtube.com/watch?v=mbZHJdpX1S0" TargetMode="External"/><Relationship Id="rId6"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1.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9.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31.png"/><Relationship Id="rId7" Type="http://schemas.openxmlformats.org/officeDocument/2006/relationships/image" Target="../media/image2.png"/><Relationship Id="rId8"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5.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6.png"/><Relationship Id="rId4" Type="http://schemas.openxmlformats.org/officeDocument/2006/relationships/image" Target="../media/image69.png"/><Relationship Id="rId5"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7.png"/><Relationship Id="rId4" Type="http://schemas.openxmlformats.org/officeDocument/2006/relationships/image" Target="../media/image64.png"/><Relationship Id="rId5"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5.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2.png"/><Relationship Id="rId4" Type="http://schemas.openxmlformats.org/officeDocument/2006/relationships/image" Target="../media/image61.png"/><Relationship Id="rId5"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7.jpg"/><Relationship Id="rId4" Type="http://schemas.openxmlformats.org/officeDocument/2006/relationships/image" Target="../media/image7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www.matific.com/au/en-au/login-page/" TargetMode="Externa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0.jpg"/><Relationship Id="rId4" Type="http://schemas.openxmlformats.org/officeDocument/2006/relationships/image" Target="../media/image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www.inquisitive.com/" TargetMode="External"/><Relationship Id="rId4" Type="http://schemas.openxmlformats.org/officeDocument/2006/relationships/hyperlink" Target="https://www.youtube.com/watch?v=pup5eVSbGkE" TargetMode="External"/><Relationship Id="rId5" Type="http://schemas.openxmlformats.org/officeDocument/2006/relationships/image" Target="../media/image7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70.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6.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s://www.google.com.au/maps/place/Port+Macquarie+NSW+2444/@-31.4611373,152.8586813,13z/data=!3m1!4b1!4m5!3m4!1s0x6b9dff5c34ecc9c1:0x50609b490442e40!8m2!3d-31.433333!4d152.9" TargetMode="External"/><Relationship Id="rId4" Type="http://schemas.openxmlformats.org/officeDocument/2006/relationships/image" Target="../media/image74.jpg"/><Relationship Id="rId5" Type="http://schemas.openxmlformats.org/officeDocument/2006/relationships/image" Target="../media/image8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4.jpg"/><Relationship Id="rId4" Type="http://schemas.openxmlformats.org/officeDocument/2006/relationships/image" Target="../media/image82.jpg"/><Relationship Id="rId5" Type="http://schemas.openxmlformats.org/officeDocument/2006/relationships/image" Target="../media/image78.jpg"/><Relationship Id="rId6" Type="http://schemas.openxmlformats.org/officeDocument/2006/relationships/image" Target="../media/image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5.jpg"/><Relationship Id="rId5" Type="http://schemas.openxmlformats.org/officeDocument/2006/relationships/image" Target="../media/image15.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hyperlink" Target="https://www.youtube.com/watch?v=gubPH3WEurg" TargetMode="External"/><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6"/>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Stage 3 Term 3-Week  6</a:t>
            </a:r>
            <a:endParaRPr/>
          </a:p>
        </p:txBody>
      </p:sp>
      <p:sp>
        <p:nvSpPr>
          <p:cNvPr id="120" name="Google Shape;120;p26"/>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Monday 16th of August 2021 </a:t>
            </a:r>
            <a:endParaRPr/>
          </a:p>
        </p:txBody>
      </p:sp>
      <p:pic>
        <p:nvPicPr>
          <p:cNvPr id="121" name="Google Shape;121;p26"/>
          <p:cNvPicPr preferRelativeResize="0"/>
          <p:nvPr/>
        </p:nvPicPr>
        <p:blipFill rotWithShape="1">
          <a:blip r:embed="rId3">
            <a:alphaModFix/>
          </a:blip>
          <a:srcRect b="0" l="0" r="0" t="0"/>
          <a:stretch/>
        </p:blipFill>
        <p:spPr>
          <a:xfrm>
            <a:off x="6288075" y="202605"/>
            <a:ext cx="2423674" cy="1616670"/>
          </a:xfrm>
          <a:prstGeom prst="rect">
            <a:avLst/>
          </a:prstGeom>
          <a:noFill/>
          <a:ln>
            <a:noFill/>
          </a:ln>
        </p:spPr>
      </p:pic>
      <p:sp>
        <p:nvSpPr>
          <p:cNvPr id="122" name="Google Shape;122;p2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5"/>
          <p:cNvSpPr/>
          <p:nvPr/>
        </p:nvSpPr>
        <p:spPr>
          <a:xfrm>
            <a:off x="64475" y="1166550"/>
            <a:ext cx="2087100" cy="3336300"/>
          </a:xfrm>
          <a:prstGeom prst="roundRect">
            <a:avLst>
              <a:gd fmla="val 16667" name="adj"/>
            </a:avLst>
          </a:prstGeom>
          <a:solidFill>
            <a:srgbClr val="FF0000"/>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600">
                <a:solidFill>
                  <a:srgbClr val="FFFFFF"/>
                </a:solidFill>
                <a:latin typeface="Roboto"/>
                <a:ea typeface="Roboto"/>
                <a:cs typeface="Roboto"/>
                <a:sym typeface="Roboto"/>
              </a:rPr>
              <a:t>Rewrite the passage making the corrections listed at the bottom of the slide.</a:t>
            </a:r>
            <a:endParaRPr sz="800"/>
          </a:p>
        </p:txBody>
      </p:sp>
      <p:sp>
        <p:nvSpPr>
          <p:cNvPr id="191" name="Google Shape;191;p35"/>
          <p:cNvSpPr/>
          <p:nvPr/>
        </p:nvSpPr>
        <p:spPr>
          <a:xfrm rot="-528762">
            <a:off x="782028" y="4256019"/>
            <a:ext cx="1905293" cy="633600"/>
          </a:xfrm>
          <a:prstGeom prst="rightArrow">
            <a:avLst>
              <a:gd fmla="val 50000" name="adj1"/>
              <a:gd fmla="val 50000" name="adj2"/>
            </a:avLst>
          </a:prstGeom>
          <a:solidFill>
            <a:srgbClr val="00FF00"/>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5"/>
          <p:cNvSpPr txBox="1"/>
          <p:nvPr/>
        </p:nvSpPr>
        <p:spPr>
          <a:xfrm>
            <a:off x="215100" y="244825"/>
            <a:ext cx="2367000" cy="5850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latin typeface="Patrick Hand"/>
                <a:ea typeface="Patrick Hand"/>
                <a:cs typeface="Patrick Hand"/>
                <a:sym typeface="Patrick Hand"/>
              </a:rPr>
              <a:t>EDITING</a:t>
            </a:r>
            <a:endParaRPr b="1" sz="3400">
              <a:latin typeface="Patrick Hand"/>
              <a:ea typeface="Patrick Hand"/>
              <a:cs typeface="Patrick Hand"/>
              <a:sym typeface="Patrick Hand"/>
            </a:endParaRPr>
          </a:p>
        </p:txBody>
      </p:sp>
      <p:pic>
        <p:nvPicPr>
          <p:cNvPr id="193" name="Google Shape;193;p35"/>
          <p:cNvPicPr preferRelativeResize="0"/>
          <p:nvPr/>
        </p:nvPicPr>
        <p:blipFill>
          <a:blip r:embed="rId3">
            <a:alphaModFix/>
          </a:blip>
          <a:stretch>
            <a:fillRect/>
          </a:stretch>
        </p:blipFill>
        <p:spPr>
          <a:xfrm>
            <a:off x="2724675" y="244825"/>
            <a:ext cx="6266924" cy="4586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descr="check box" id="198" name="Google Shape;198;p36"/>
          <p:cNvPicPr preferRelativeResize="0"/>
          <p:nvPr/>
        </p:nvPicPr>
        <p:blipFill>
          <a:blip r:embed="rId3">
            <a:alphaModFix/>
          </a:blip>
          <a:stretch>
            <a:fillRect/>
          </a:stretch>
        </p:blipFill>
        <p:spPr>
          <a:xfrm>
            <a:off x="6824700" y="0"/>
            <a:ext cx="2319300" cy="2319300"/>
          </a:xfrm>
          <a:prstGeom prst="rect">
            <a:avLst/>
          </a:prstGeom>
          <a:noFill/>
          <a:ln>
            <a:noFill/>
          </a:ln>
        </p:spPr>
      </p:pic>
      <p:pic>
        <p:nvPicPr>
          <p:cNvPr descr="Clientmoji" id="199" name="Google Shape;199;p36"/>
          <p:cNvPicPr preferRelativeResize="0"/>
          <p:nvPr/>
        </p:nvPicPr>
        <p:blipFill>
          <a:blip r:embed="rId4">
            <a:alphaModFix/>
          </a:blip>
          <a:stretch>
            <a:fillRect/>
          </a:stretch>
        </p:blipFill>
        <p:spPr>
          <a:xfrm>
            <a:off x="3997875" y="3505525"/>
            <a:ext cx="1637975" cy="1637975"/>
          </a:xfrm>
          <a:prstGeom prst="rect">
            <a:avLst/>
          </a:prstGeom>
          <a:noFill/>
          <a:ln>
            <a:noFill/>
          </a:ln>
        </p:spPr>
      </p:pic>
      <p:pic>
        <p:nvPicPr>
          <p:cNvPr id="200" name="Google Shape;200;p36"/>
          <p:cNvPicPr preferRelativeResize="0"/>
          <p:nvPr/>
        </p:nvPicPr>
        <p:blipFill>
          <a:blip r:embed="rId5">
            <a:alphaModFix/>
          </a:blip>
          <a:stretch>
            <a:fillRect/>
          </a:stretch>
        </p:blipFill>
        <p:spPr>
          <a:xfrm>
            <a:off x="0" y="2083100"/>
            <a:ext cx="9144000" cy="153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7"/>
          <p:cNvSpPr txBox="1"/>
          <p:nvPr/>
        </p:nvSpPr>
        <p:spPr>
          <a:xfrm>
            <a:off x="771525" y="57150"/>
            <a:ext cx="7591800" cy="11082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3000">
                <a:latin typeface="Amatic SC"/>
                <a:ea typeface="Amatic SC"/>
                <a:cs typeface="Amatic SC"/>
                <a:sym typeface="Amatic SC"/>
              </a:rPr>
              <a:t>For the next few weeks, we will be looking at informative writing. Have a read of the information in the next few slides.</a:t>
            </a:r>
            <a:endParaRPr sz="3000">
              <a:latin typeface="Amatic SC"/>
              <a:ea typeface="Amatic SC"/>
              <a:cs typeface="Amatic SC"/>
              <a:sym typeface="Amatic SC"/>
            </a:endParaRPr>
          </a:p>
        </p:txBody>
      </p:sp>
      <p:pic>
        <p:nvPicPr>
          <p:cNvPr id="206" name="Google Shape;206;p37"/>
          <p:cNvPicPr preferRelativeResize="0"/>
          <p:nvPr/>
        </p:nvPicPr>
        <p:blipFill>
          <a:blip r:embed="rId3">
            <a:alphaModFix/>
          </a:blip>
          <a:stretch>
            <a:fillRect/>
          </a:stretch>
        </p:blipFill>
        <p:spPr>
          <a:xfrm>
            <a:off x="76200" y="1260588"/>
            <a:ext cx="4857750" cy="2461575"/>
          </a:xfrm>
          <a:prstGeom prst="rect">
            <a:avLst/>
          </a:prstGeom>
          <a:noFill/>
          <a:ln>
            <a:noFill/>
          </a:ln>
        </p:spPr>
      </p:pic>
      <p:pic>
        <p:nvPicPr>
          <p:cNvPr id="207" name="Google Shape;207;p37"/>
          <p:cNvPicPr preferRelativeResize="0"/>
          <p:nvPr/>
        </p:nvPicPr>
        <p:blipFill>
          <a:blip r:embed="rId4">
            <a:alphaModFix/>
          </a:blip>
          <a:stretch>
            <a:fillRect/>
          </a:stretch>
        </p:blipFill>
        <p:spPr>
          <a:xfrm>
            <a:off x="4933950" y="2992925"/>
            <a:ext cx="4132668" cy="2074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38"/>
          <p:cNvPicPr preferRelativeResize="0"/>
          <p:nvPr/>
        </p:nvPicPr>
        <p:blipFill>
          <a:blip r:embed="rId3">
            <a:alphaModFix/>
          </a:blip>
          <a:stretch>
            <a:fillRect/>
          </a:stretch>
        </p:blipFill>
        <p:spPr>
          <a:xfrm>
            <a:off x="1409700" y="954050"/>
            <a:ext cx="6571076" cy="3366674"/>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9"/>
          <p:cNvPicPr preferRelativeResize="0"/>
          <p:nvPr/>
        </p:nvPicPr>
        <p:blipFill>
          <a:blip r:embed="rId3">
            <a:alphaModFix/>
          </a:blip>
          <a:stretch>
            <a:fillRect/>
          </a:stretch>
        </p:blipFill>
        <p:spPr>
          <a:xfrm>
            <a:off x="1228725" y="304800"/>
            <a:ext cx="6172201" cy="4533899"/>
          </a:xfrm>
          <a:prstGeom prst="rect">
            <a:avLst/>
          </a:prstGeom>
          <a:noFill/>
          <a:ln>
            <a:noFill/>
          </a:ln>
        </p:spPr>
      </p:pic>
      <p:pic>
        <p:nvPicPr>
          <p:cNvPr id="218" name="Google Shape;218;p39"/>
          <p:cNvPicPr preferRelativeResize="0"/>
          <p:nvPr/>
        </p:nvPicPr>
        <p:blipFill>
          <a:blip r:embed="rId4">
            <a:alphaModFix/>
          </a:blip>
          <a:stretch>
            <a:fillRect/>
          </a:stretch>
        </p:blipFill>
        <p:spPr>
          <a:xfrm>
            <a:off x="2672923" y="2204555"/>
            <a:ext cx="3889955" cy="236517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40"/>
          <p:cNvPicPr preferRelativeResize="0"/>
          <p:nvPr/>
        </p:nvPicPr>
        <p:blipFill>
          <a:blip r:embed="rId3">
            <a:alphaModFix/>
          </a:blip>
          <a:stretch>
            <a:fillRect/>
          </a:stretch>
        </p:blipFill>
        <p:spPr>
          <a:xfrm>
            <a:off x="2527300" y="152400"/>
            <a:ext cx="6451600" cy="4838700"/>
          </a:xfrm>
          <a:prstGeom prst="rect">
            <a:avLst/>
          </a:prstGeom>
          <a:noFill/>
          <a:ln>
            <a:noFill/>
          </a:ln>
        </p:spPr>
      </p:pic>
      <p:sp>
        <p:nvSpPr>
          <p:cNvPr id="224" name="Google Shape;224;p40"/>
          <p:cNvSpPr txBox="1"/>
          <p:nvPr/>
        </p:nvSpPr>
        <p:spPr>
          <a:xfrm>
            <a:off x="0" y="952500"/>
            <a:ext cx="2527200" cy="409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Playfair Display"/>
                <a:ea typeface="Playfair Display"/>
                <a:cs typeface="Playfair Display"/>
                <a:sym typeface="Playfair Display"/>
              </a:rPr>
              <a:t>Here is some general </a:t>
            </a:r>
            <a:r>
              <a:rPr lang="en" sz="1600">
                <a:latin typeface="Playfair Display"/>
                <a:ea typeface="Playfair Display"/>
                <a:cs typeface="Playfair Display"/>
                <a:sym typeface="Playfair Display"/>
              </a:rPr>
              <a:t>information</a:t>
            </a:r>
            <a:r>
              <a:rPr lang="en" sz="1600">
                <a:latin typeface="Playfair Display"/>
                <a:ea typeface="Playfair Display"/>
                <a:cs typeface="Playfair Display"/>
                <a:sym typeface="Playfair Display"/>
              </a:rPr>
              <a:t> about Orcas.</a:t>
            </a:r>
            <a:endParaRPr sz="1600">
              <a:latin typeface="Playfair Display"/>
              <a:ea typeface="Playfair Display"/>
              <a:cs typeface="Playfair Display"/>
              <a:sym typeface="Playfair Display"/>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a:p>
            <a:pPr indent="-196850" lvl="0" marL="228600" rtl="0" algn="l">
              <a:spcBef>
                <a:spcPts val="0"/>
              </a:spcBef>
              <a:spcAft>
                <a:spcPts val="0"/>
              </a:spcAft>
              <a:buSzPts val="1300"/>
              <a:buFont typeface="Playfair Display"/>
              <a:buChar char="●"/>
            </a:pPr>
            <a:r>
              <a:rPr lang="en" sz="1300">
                <a:latin typeface="Playfair Display"/>
                <a:ea typeface="Playfair Display"/>
                <a:cs typeface="Playfair Display"/>
                <a:sym typeface="Playfair Display"/>
              </a:rPr>
              <a:t>Where might this information go in a report?</a:t>
            </a:r>
            <a:endParaRPr sz="1300">
              <a:latin typeface="Playfair Display"/>
              <a:ea typeface="Playfair Display"/>
              <a:cs typeface="Playfair Display"/>
              <a:sym typeface="Playfair Display"/>
            </a:endParaRPr>
          </a:p>
          <a:p>
            <a:pPr indent="0" lvl="0" marL="457200" rtl="0" algn="l">
              <a:spcBef>
                <a:spcPts val="0"/>
              </a:spcBef>
              <a:spcAft>
                <a:spcPts val="0"/>
              </a:spcAft>
              <a:buNone/>
            </a:pPr>
            <a:r>
              <a:t/>
            </a:r>
            <a:endParaRPr sz="1300">
              <a:latin typeface="Playfair Display"/>
              <a:ea typeface="Playfair Display"/>
              <a:cs typeface="Playfair Display"/>
              <a:sym typeface="Playfair Display"/>
            </a:endParaRPr>
          </a:p>
          <a:p>
            <a:pPr indent="-196850" lvl="0" marL="228600" rtl="0" algn="l">
              <a:spcBef>
                <a:spcPts val="0"/>
              </a:spcBef>
              <a:spcAft>
                <a:spcPts val="0"/>
              </a:spcAft>
              <a:buSzPts val="1300"/>
              <a:buFont typeface="Playfair Display"/>
              <a:buChar char="●"/>
            </a:pPr>
            <a:r>
              <a:rPr lang="en" sz="1300">
                <a:latin typeface="Playfair Display"/>
                <a:ea typeface="Playfair Display"/>
                <a:cs typeface="Playfair Display"/>
                <a:sym typeface="Playfair Display"/>
              </a:rPr>
              <a:t>How does general information help us understand the topic better?</a:t>
            </a:r>
            <a:endParaRPr sz="1300">
              <a:latin typeface="Playfair Display"/>
              <a:ea typeface="Playfair Display"/>
              <a:cs typeface="Playfair Display"/>
              <a:sym typeface="Playfair Display"/>
            </a:endParaRPr>
          </a:p>
          <a:p>
            <a:pPr indent="0" lvl="0" marL="457200" rtl="0" algn="l">
              <a:spcBef>
                <a:spcPts val="0"/>
              </a:spcBef>
              <a:spcAft>
                <a:spcPts val="0"/>
              </a:spcAft>
              <a:buNone/>
            </a:pPr>
            <a:r>
              <a:t/>
            </a:r>
            <a:endParaRPr sz="1300">
              <a:latin typeface="Playfair Display"/>
              <a:ea typeface="Playfair Display"/>
              <a:cs typeface="Playfair Display"/>
              <a:sym typeface="Playfair Display"/>
            </a:endParaRPr>
          </a:p>
          <a:p>
            <a:pPr indent="-196850" lvl="0" marL="228600" rtl="0" algn="l">
              <a:spcBef>
                <a:spcPts val="0"/>
              </a:spcBef>
              <a:spcAft>
                <a:spcPts val="0"/>
              </a:spcAft>
              <a:buSzPts val="1300"/>
              <a:buFont typeface="Playfair Display"/>
              <a:buChar char="●"/>
            </a:pPr>
            <a:r>
              <a:rPr lang="en" sz="1300">
                <a:latin typeface="Playfair Display"/>
                <a:ea typeface="Playfair Display"/>
                <a:cs typeface="Playfair Display"/>
                <a:sym typeface="Playfair Display"/>
              </a:rPr>
              <a:t>Is this sufficient information to start our report?</a:t>
            </a:r>
            <a:endParaRPr sz="1300">
              <a:latin typeface="Playfair Display"/>
              <a:ea typeface="Playfair Display"/>
              <a:cs typeface="Playfair Display"/>
              <a:sym typeface="Playfair Display"/>
            </a:endParaRPr>
          </a:p>
          <a:p>
            <a:pPr indent="0" lvl="0" marL="457200" rtl="0" algn="l">
              <a:spcBef>
                <a:spcPts val="0"/>
              </a:spcBef>
              <a:spcAft>
                <a:spcPts val="0"/>
              </a:spcAft>
              <a:buNone/>
            </a:pPr>
            <a:r>
              <a:t/>
            </a:r>
            <a:endParaRPr sz="1300">
              <a:latin typeface="Playfair Display"/>
              <a:ea typeface="Playfair Display"/>
              <a:cs typeface="Playfair Display"/>
              <a:sym typeface="Playfair Display"/>
            </a:endParaRPr>
          </a:p>
          <a:p>
            <a:pPr indent="-196850" lvl="0" marL="228600" rtl="0" algn="l">
              <a:spcBef>
                <a:spcPts val="0"/>
              </a:spcBef>
              <a:spcAft>
                <a:spcPts val="0"/>
              </a:spcAft>
              <a:buSzPts val="1300"/>
              <a:buFont typeface="Playfair Display"/>
              <a:buChar char="●"/>
            </a:pPr>
            <a:r>
              <a:rPr lang="en" sz="1300">
                <a:latin typeface="Playfair Display"/>
                <a:ea typeface="Playfair Display"/>
                <a:cs typeface="Playfair Display"/>
                <a:sym typeface="Playfair Display"/>
              </a:rPr>
              <a:t>Where else can you find </a:t>
            </a:r>
            <a:r>
              <a:rPr lang="en" sz="1300">
                <a:latin typeface="Playfair Display"/>
                <a:ea typeface="Playfair Display"/>
                <a:cs typeface="Playfair Display"/>
                <a:sym typeface="Playfair Display"/>
              </a:rPr>
              <a:t>information</a:t>
            </a:r>
            <a:r>
              <a:rPr lang="en" sz="1300">
                <a:latin typeface="Playfair Display"/>
                <a:ea typeface="Playfair Display"/>
                <a:cs typeface="Playfair Display"/>
                <a:sym typeface="Playfair Display"/>
              </a:rPr>
              <a:t> about Orcas?</a:t>
            </a:r>
            <a:endParaRPr sz="1300">
              <a:latin typeface="Playfair Display"/>
              <a:ea typeface="Playfair Display"/>
              <a:cs typeface="Playfair Display"/>
              <a:sym typeface="Playfair Display"/>
            </a:endParaRPr>
          </a:p>
          <a:p>
            <a:pPr indent="0" lvl="0" marL="0" rtl="0" algn="l">
              <a:spcBef>
                <a:spcPts val="0"/>
              </a:spcBef>
              <a:spcAft>
                <a:spcPts val="0"/>
              </a:spcAft>
              <a:buNone/>
            </a:pPr>
            <a:r>
              <a:t/>
            </a:r>
            <a:endParaRPr sz="1300">
              <a:latin typeface="Playfair Display"/>
              <a:ea typeface="Playfair Display"/>
              <a:cs typeface="Playfair Display"/>
              <a:sym typeface="Playfair Display"/>
            </a:endParaRPr>
          </a:p>
          <a:p>
            <a:pPr indent="-196850" lvl="0" marL="228600" rtl="0" algn="l">
              <a:spcBef>
                <a:spcPts val="0"/>
              </a:spcBef>
              <a:spcAft>
                <a:spcPts val="0"/>
              </a:spcAft>
              <a:buSzPts val="1300"/>
              <a:buFont typeface="Playfair Display"/>
              <a:buChar char="●"/>
            </a:pPr>
            <a:r>
              <a:rPr lang="en" sz="1300">
                <a:latin typeface="Playfair Display"/>
                <a:ea typeface="Playfair Display"/>
                <a:cs typeface="Playfair Display"/>
                <a:sym typeface="Playfair Display"/>
              </a:rPr>
              <a:t>Circle the vocabulary specific to informative writing</a:t>
            </a:r>
            <a:endParaRPr sz="1300">
              <a:latin typeface="Playfair Display"/>
              <a:ea typeface="Playfair Display"/>
              <a:cs typeface="Playfair Display"/>
              <a:sym typeface="Playfair Display"/>
            </a:endParaRPr>
          </a:p>
        </p:txBody>
      </p:sp>
      <p:pic>
        <p:nvPicPr>
          <p:cNvPr id="225" name="Google Shape;225;p40"/>
          <p:cNvPicPr preferRelativeResize="0"/>
          <p:nvPr/>
        </p:nvPicPr>
        <p:blipFill>
          <a:blip r:embed="rId4">
            <a:alphaModFix/>
          </a:blip>
          <a:stretch>
            <a:fillRect/>
          </a:stretch>
        </p:blipFill>
        <p:spPr>
          <a:xfrm>
            <a:off x="419100" y="152395"/>
            <a:ext cx="1752600" cy="792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41"/>
          <p:cNvPicPr preferRelativeResize="0"/>
          <p:nvPr/>
        </p:nvPicPr>
        <p:blipFill rotWithShape="1">
          <a:blip r:embed="rId3">
            <a:alphaModFix/>
          </a:blip>
          <a:srcRect b="0" l="2953" r="2385" t="0"/>
          <a:stretch/>
        </p:blipFill>
        <p:spPr>
          <a:xfrm>
            <a:off x="196875" y="2402950"/>
            <a:ext cx="3470023" cy="2686850"/>
          </a:xfrm>
          <a:prstGeom prst="rect">
            <a:avLst/>
          </a:prstGeom>
          <a:noFill/>
          <a:ln>
            <a:noFill/>
          </a:ln>
        </p:spPr>
      </p:pic>
      <p:pic>
        <p:nvPicPr>
          <p:cNvPr id="231" name="Google Shape;231;p41"/>
          <p:cNvPicPr preferRelativeResize="0"/>
          <p:nvPr/>
        </p:nvPicPr>
        <p:blipFill rotWithShape="1">
          <a:blip r:embed="rId4">
            <a:alphaModFix/>
          </a:blip>
          <a:srcRect b="0" l="5954" r="7503" t="0"/>
          <a:stretch/>
        </p:blipFill>
        <p:spPr>
          <a:xfrm>
            <a:off x="146000" y="62175"/>
            <a:ext cx="4339574" cy="2266950"/>
          </a:xfrm>
          <a:prstGeom prst="rect">
            <a:avLst/>
          </a:prstGeom>
          <a:noFill/>
          <a:ln>
            <a:noFill/>
          </a:ln>
        </p:spPr>
      </p:pic>
      <p:pic>
        <p:nvPicPr>
          <p:cNvPr id="232" name="Google Shape;232;p41"/>
          <p:cNvPicPr preferRelativeResize="0"/>
          <p:nvPr/>
        </p:nvPicPr>
        <p:blipFill>
          <a:blip r:embed="rId5">
            <a:alphaModFix/>
          </a:blip>
          <a:stretch>
            <a:fillRect/>
          </a:stretch>
        </p:blipFill>
        <p:spPr>
          <a:xfrm>
            <a:off x="3910075" y="3454083"/>
            <a:ext cx="5165550" cy="1586217"/>
          </a:xfrm>
          <a:prstGeom prst="rect">
            <a:avLst/>
          </a:prstGeom>
          <a:noFill/>
          <a:ln>
            <a:noFill/>
          </a:ln>
        </p:spPr>
      </p:pic>
      <p:sp>
        <p:nvSpPr>
          <p:cNvPr id="233" name="Google Shape;233;p41"/>
          <p:cNvSpPr txBox="1"/>
          <p:nvPr/>
        </p:nvSpPr>
        <p:spPr>
          <a:xfrm>
            <a:off x="5036850" y="1443800"/>
            <a:ext cx="38967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latin typeface="Patrick Hand"/>
                <a:ea typeface="Patrick Hand"/>
                <a:cs typeface="Patrick Hand"/>
                <a:sym typeface="Patrick Hand"/>
              </a:rPr>
              <a:t>Can </a:t>
            </a:r>
            <a:r>
              <a:rPr lang="en" sz="1900">
                <a:latin typeface="Patrick Hand"/>
                <a:ea typeface="Patrick Hand"/>
                <a:cs typeface="Patrick Hand"/>
                <a:sym typeface="Patrick Hand"/>
              </a:rPr>
              <a:t>you</a:t>
            </a:r>
            <a:r>
              <a:rPr lang="en" sz="1900">
                <a:latin typeface="Patrick Hand"/>
                <a:ea typeface="Patrick Hand"/>
                <a:cs typeface="Patrick Hand"/>
                <a:sym typeface="Patrick Hand"/>
              </a:rPr>
              <a:t> identify the text type of these excerpts?</a:t>
            </a:r>
            <a:endParaRPr sz="1900">
              <a:latin typeface="Patrick Hand"/>
              <a:ea typeface="Patrick Hand"/>
              <a:cs typeface="Patrick Hand"/>
              <a:sym typeface="Patrick Hand"/>
            </a:endParaRPr>
          </a:p>
        </p:txBody>
      </p:sp>
      <p:sp>
        <p:nvSpPr>
          <p:cNvPr id="234" name="Google Shape;234;p41"/>
          <p:cNvSpPr/>
          <p:nvPr/>
        </p:nvSpPr>
        <p:spPr>
          <a:xfrm rot="10800000">
            <a:off x="3910075" y="2186300"/>
            <a:ext cx="3185700" cy="9105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41"/>
          <p:cNvSpPr/>
          <p:nvPr/>
        </p:nvSpPr>
        <p:spPr>
          <a:xfrm>
            <a:off x="7990050" y="1944200"/>
            <a:ext cx="369300" cy="1394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1"/>
          <p:cNvSpPr/>
          <p:nvPr/>
        </p:nvSpPr>
        <p:spPr>
          <a:xfrm flipH="1">
            <a:off x="4485675" y="689050"/>
            <a:ext cx="1830900" cy="853200"/>
          </a:xfrm>
          <a:prstGeom prst="bentArrow">
            <a:avLst>
              <a:gd fmla="val 25000" name="adj1"/>
              <a:gd fmla="val 27883" name="adj2"/>
              <a:gd fmla="val 25000" name="adj3"/>
              <a:gd fmla="val 51925"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2"/>
          <p:cNvSpPr txBox="1"/>
          <p:nvPr/>
        </p:nvSpPr>
        <p:spPr>
          <a:xfrm>
            <a:off x="0" y="0"/>
            <a:ext cx="3648600" cy="51003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Patrick Hand"/>
                <a:ea typeface="Patrick Hand"/>
                <a:cs typeface="Patrick Hand"/>
                <a:sym typeface="Patrick Hand"/>
              </a:rPr>
              <a:t>PUBLIC SPEAKING NEWS</a:t>
            </a:r>
            <a:endParaRPr b="1">
              <a:latin typeface="Patrick Hand"/>
              <a:ea typeface="Patrick Hand"/>
              <a:cs typeface="Patrick Hand"/>
              <a:sym typeface="Patrick Hand"/>
            </a:endParaRPr>
          </a:p>
          <a:p>
            <a:pPr indent="0" lvl="0" marL="0" rtl="0" algn="l">
              <a:spcBef>
                <a:spcPts val="0"/>
              </a:spcBef>
              <a:spcAft>
                <a:spcPts val="0"/>
              </a:spcAft>
              <a:buNone/>
            </a:pPr>
            <a:r>
              <a:rPr b="1" lang="en">
                <a:latin typeface="Patrick Hand"/>
                <a:ea typeface="Patrick Hand"/>
                <a:cs typeface="Patrick Hand"/>
                <a:sym typeface="Patrick Hand"/>
              </a:rPr>
              <a:t>Notes were handed out at the end of TERM 2. THE MAIN POINTS WERE</a:t>
            </a:r>
            <a:endParaRPr b="1">
              <a:latin typeface="Patrick Hand"/>
              <a:ea typeface="Patrick Hand"/>
              <a:cs typeface="Patrick Hand"/>
              <a:sym typeface="Patrick Hand"/>
            </a:endParaRPr>
          </a:p>
          <a:p>
            <a:pPr indent="0" lvl="0" marL="0" rtl="0" algn="l">
              <a:spcBef>
                <a:spcPts val="0"/>
              </a:spcBef>
              <a:spcAft>
                <a:spcPts val="0"/>
              </a:spcAft>
              <a:buNone/>
            </a:pPr>
            <a:r>
              <a:rPr b="1" lang="en">
                <a:latin typeface="Patrick Hand"/>
                <a:ea typeface="Patrick Hand"/>
                <a:cs typeface="Patrick Hand"/>
                <a:sym typeface="Patrick Hand"/>
              </a:rPr>
              <a:t>In STAGE 3 </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Prepared speeches should go for 4 mins</a:t>
            </a:r>
            <a:endParaRPr b="1">
              <a:latin typeface="Patrick Hand"/>
              <a:ea typeface="Patrick Hand"/>
              <a:cs typeface="Patrick Hand"/>
              <a:sym typeface="Patrick Hand"/>
            </a:endParaRPr>
          </a:p>
          <a:p>
            <a:pPr indent="-323850" lvl="0" marL="457200" rtl="0" algn="l">
              <a:lnSpc>
                <a:spcPct val="115000"/>
              </a:lnSpc>
              <a:spcBef>
                <a:spcPts val="0"/>
              </a:spcBef>
              <a:spcAft>
                <a:spcPts val="0"/>
              </a:spcAft>
              <a:buSzPts val="1500"/>
              <a:buFont typeface="Patrick Hand"/>
              <a:buChar char="●"/>
            </a:pPr>
            <a:r>
              <a:rPr b="1" lang="en" sz="1300">
                <a:solidFill>
                  <a:schemeClr val="dk1"/>
                </a:solidFill>
                <a:latin typeface="Patrick Hand"/>
                <a:ea typeface="Patrick Hand"/>
                <a:cs typeface="Patrick Hand"/>
                <a:sym typeface="Patrick Hand"/>
              </a:rPr>
              <a:t>Stage Three students should state their point of view and then be encouraged to link their ideas to an issue or problem in society. </a:t>
            </a:r>
            <a:endParaRPr b="1" sz="1300">
              <a:solidFill>
                <a:schemeClr val="dk1"/>
              </a:solidFill>
              <a:latin typeface="Patrick Hand"/>
              <a:ea typeface="Patrick Hand"/>
              <a:cs typeface="Patrick Hand"/>
              <a:sym typeface="Patrick Hand"/>
            </a:endParaRPr>
          </a:p>
          <a:p>
            <a:pPr indent="-323850" lvl="0" marL="457200" rtl="0" algn="l">
              <a:lnSpc>
                <a:spcPct val="115000"/>
              </a:lnSpc>
              <a:spcBef>
                <a:spcPts val="0"/>
              </a:spcBef>
              <a:spcAft>
                <a:spcPts val="0"/>
              </a:spcAft>
              <a:buSzPts val="1500"/>
              <a:buFont typeface="Patrick Hand"/>
              <a:buChar char="●"/>
            </a:pPr>
            <a:r>
              <a:rPr b="1" lang="en" sz="1300">
                <a:solidFill>
                  <a:schemeClr val="dk1"/>
                </a:solidFill>
                <a:latin typeface="Patrick Hand"/>
                <a:ea typeface="Patrick Hand"/>
                <a:cs typeface="Patrick Hand"/>
                <a:sym typeface="Patrick Hand"/>
              </a:rPr>
              <a:t>They should be linking ideas to other people and the world in general for their entire speech.</a:t>
            </a:r>
            <a:endParaRPr b="1" sz="1500">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Give the audience a reason to care</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Practice good eye contact and voice projection</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Make sure your speech has a clear beginning, middle and end.</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You can choose on of the topics below or YOUR OWN FREE CHOICE</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THE TOPICS ARE </a:t>
            </a:r>
            <a:endParaRPr b="1" sz="1200">
              <a:solidFill>
                <a:schemeClr val="dk1"/>
              </a:solidFill>
            </a:endParaRPr>
          </a:p>
          <a:p>
            <a:pPr indent="0" lvl="0" marL="914400" rtl="0" algn="l">
              <a:spcBef>
                <a:spcPts val="0"/>
              </a:spcBef>
              <a:spcAft>
                <a:spcPts val="0"/>
              </a:spcAft>
              <a:buNone/>
            </a:pPr>
            <a:r>
              <a:rPr lang="en" sz="700">
                <a:solidFill>
                  <a:schemeClr val="dk1"/>
                </a:solidFill>
                <a:latin typeface="Times New Roman"/>
                <a:ea typeface="Times New Roman"/>
                <a:cs typeface="Times New Roman"/>
                <a:sym typeface="Times New Roman"/>
              </a:rPr>
              <a:t>* </a:t>
            </a:r>
            <a:r>
              <a:rPr b="1" lang="en" sz="1100">
                <a:solidFill>
                  <a:schemeClr val="dk1"/>
                </a:solidFill>
                <a:latin typeface="Calibri"/>
                <a:ea typeface="Calibri"/>
                <a:cs typeface="Calibri"/>
                <a:sym typeface="Calibri"/>
              </a:rPr>
              <a:t>My future career</a:t>
            </a:r>
            <a:endParaRPr b="1" sz="1100">
              <a:solidFill>
                <a:schemeClr val="dk1"/>
              </a:solidFill>
              <a:latin typeface="Calibri"/>
              <a:ea typeface="Calibri"/>
              <a:cs typeface="Calibri"/>
              <a:sym typeface="Calibri"/>
            </a:endParaRPr>
          </a:p>
          <a:p>
            <a:pPr indent="0" lvl="0" marL="457200" rtl="0" algn="l">
              <a:spcBef>
                <a:spcPts val="0"/>
              </a:spcBef>
              <a:spcAft>
                <a:spcPts val="0"/>
              </a:spcAft>
              <a:buNone/>
            </a:pPr>
            <a:r>
              <a:rPr lang="en" sz="700">
                <a:solidFill>
                  <a:schemeClr val="dk1"/>
                </a:solidFill>
                <a:latin typeface="Times New Roman"/>
                <a:ea typeface="Times New Roman"/>
                <a:cs typeface="Times New Roman"/>
                <a:sym typeface="Times New Roman"/>
              </a:rPr>
              <a:t> 	*</a:t>
            </a:r>
            <a:r>
              <a:rPr b="1" lang="en" sz="1100">
                <a:solidFill>
                  <a:schemeClr val="dk1"/>
                </a:solidFill>
                <a:latin typeface="Calibri"/>
                <a:ea typeface="Calibri"/>
                <a:cs typeface="Calibri"/>
                <a:sym typeface="Calibri"/>
              </a:rPr>
              <a:t>I’m inspired by ....... because</a:t>
            </a:r>
            <a:endParaRPr b="1" sz="1100">
              <a:solidFill>
                <a:schemeClr val="dk1"/>
              </a:solidFill>
              <a:latin typeface="Calibri"/>
              <a:ea typeface="Calibri"/>
              <a:cs typeface="Calibri"/>
              <a:sym typeface="Calibri"/>
            </a:endParaRPr>
          </a:p>
          <a:p>
            <a:pPr indent="0" lvl="0" marL="914400" rtl="0" algn="l">
              <a:spcBef>
                <a:spcPts val="0"/>
              </a:spcBef>
              <a:spcAft>
                <a:spcPts val="0"/>
              </a:spcAft>
              <a:buNone/>
            </a:pPr>
            <a:r>
              <a:rPr lang="en" sz="700">
                <a:solidFill>
                  <a:schemeClr val="dk1"/>
                </a:solidFill>
                <a:latin typeface="Times New Roman"/>
                <a:ea typeface="Times New Roman"/>
                <a:cs typeface="Times New Roman"/>
                <a:sym typeface="Times New Roman"/>
              </a:rPr>
              <a:t> *</a:t>
            </a:r>
            <a:r>
              <a:rPr b="1" lang="en" sz="1100">
                <a:solidFill>
                  <a:schemeClr val="dk1"/>
                </a:solidFill>
                <a:latin typeface="Calibri"/>
                <a:ea typeface="Calibri"/>
                <a:cs typeface="Calibri"/>
                <a:sym typeface="Calibri"/>
              </a:rPr>
              <a:t>If I could have a superpower, it would be….</a:t>
            </a:r>
            <a:endParaRPr b="1" sz="1100">
              <a:solidFill>
                <a:schemeClr val="dk1"/>
              </a:solidFill>
              <a:latin typeface="Calibri"/>
              <a:ea typeface="Calibri"/>
              <a:cs typeface="Calibri"/>
              <a:sym typeface="Calibri"/>
            </a:endParaRPr>
          </a:p>
          <a:p>
            <a:pPr indent="0" lvl="0" marL="0" rtl="0" algn="l">
              <a:spcBef>
                <a:spcPts val="0"/>
              </a:spcBef>
              <a:spcAft>
                <a:spcPts val="0"/>
              </a:spcAft>
              <a:buNone/>
            </a:pPr>
            <a:r>
              <a:t/>
            </a:r>
            <a:endParaRPr b="1">
              <a:latin typeface="Patrick Hand"/>
              <a:ea typeface="Patrick Hand"/>
              <a:cs typeface="Patrick Hand"/>
              <a:sym typeface="Patrick Hand"/>
            </a:endParaRPr>
          </a:p>
          <a:p>
            <a:pPr indent="0" lvl="0" marL="0" rtl="0" algn="l">
              <a:spcBef>
                <a:spcPts val="0"/>
              </a:spcBef>
              <a:spcAft>
                <a:spcPts val="0"/>
              </a:spcAft>
              <a:buNone/>
            </a:pPr>
            <a:r>
              <a:rPr b="1" lang="en">
                <a:latin typeface="Patrick Hand"/>
                <a:ea typeface="Patrick Hand"/>
                <a:cs typeface="Patrick Hand"/>
                <a:sym typeface="Patrick Hand"/>
              </a:rPr>
              <a:t>`</a:t>
            </a:r>
            <a:endParaRPr b="1">
              <a:latin typeface="Patrick Hand"/>
              <a:ea typeface="Patrick Hand"/>
              <a:cs typeface="Patrick Hand"/>
              <a:sym typeface="Patrick Hand"/>
            </a:endParaRPr>
          </a:p>
        </p:txBody>
      </p:sp>
      <p:sp>
        <p:nvSpPr>
          <p:cNvPr id="242" name="Google Shape;242;p42"/>
          <p:cNvSpPr/>
          <p:nvPr/>
        </p:nvSpPr>
        <p:spPr>
          <a:xfrm>
            <a:off x="3699275" y="76000"/>
            <a:ext cx="5181300" cy="4915500"/>
          </a:xfrm>
          <a:prstGeom prst="star6">
            <a:avLst>
              <a:gd fmla="val 28868" name="adj"/>
              <a:gd fmla="val 115470" name="h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2"/>
          <p:cNvSpPr txBox="1"/>
          <p:nvPr/>
        </p:nvSpPr>
        <p:spPr>
          <a:xfrm>
            <a:off x="4446725" y="1254200"/>
            <a:ext cx="3914400" cy="272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Patrick Hand"/>
                <a:ea typeface="Patrick Hand"/>
                <a:cs typeface="Patrick Hand"/>
                <a:sym typeface="Patrick Hand"/>
              </a:rPr>
              <a:t>Keep working on your speech for the Public Speaking Competition. When we do return to school we plan to go ahead with the speeches. </a:t>
            </a:r>
            <a:endParaRPr b="1" sz="1500">
              <a:latin typeface="Patrick Hand"/>
              <a:ea typeface="Patrick Hand"/>
              <a:cs typeface="Patrick Hand"/>
              <a:sym typeface="Patrick Hand"/>
            </a:endParaRPr>
          </a:p>
          <a:p>
            <a:pPr indent="0" lvl="0" marL="0" rtl="0" algn="l">
              <a:spcBef>
                <a:spcPts val="0"/>
              </a:spcBef>
              <a:spcAft>
                <a:spcPts val="0"/>
              </a:spcAft>
              <a:buNone/>
            </a:pPr>
            <a:r>
              <a:t/>
            </a:r>
            <a:endParaRPr b="1" sz="1500">
              <a:latin typeface="Patrick Hand"/>
              <a:ea typeface="Patrick Hand"/>
              <a:cs typeface="Patrick Hand"/>
              <a:sym typeface="Patrick Hand"/>
            </a:endParaRPr>
          </a:p>
          <a:p>
            <a:pPr indent="0" lvl="0" marL="0" rtl="0" algn="l">
              <a:spcBef>
                <a:spcPts val="0"/>
              </a:spcBef>
              <a:spcAft>
                <a:spcPts val="0"/>
              </a:spcAft>
              <a:buNone/>
            </a:pPr>
            <a:r>
              <a:rPr b="1" lang="en" sz="1500">
                <a:latin typeface="Patrick Hand"/>
                <a:ea typeface="Patrick Hand"/>
                <a:cs typeface="Patrick Hand"/>
                <a:sym typeface="Patrick Hand"/>
              </a:rPr>
              <a:t>The finals may happen in the live stream format just like last year.</a:t>
            </a:r>
            <a:endParaRPr b="1" sz="1500">
              <a:latin typeface="Patrick Hand"/>
              <a:ea typeface="Patrick Hand"/>
              <a:cs typeface="Patrick Hand"/>
              <a:sym typeface="Patrick Hand"/>
            </a:endParaRPr>
          </a:p>
          <a:p>
            <a:pPr indent="0" lvl="0" marL="0" rtl="0" algn="l">
              <a:spcBef>
                <a:spcPts val="0"/>
              </a:spcBef>
              <a:spcAft>
                <a:spcPts val="0"/>
              </a:spcAft>
              <a:buNone/>
            </a:pPr>
            <a:r>
              <a:t/>
            </a:r>
            <a:endParaRPr b="1" sz="1500">
              <a:latin typeface="Patrick Hand"/>
              <a:ea typeface="Patrick Hand"/>
              <a:cs typeface="Patrick Hand"/>
              <a:sym typeface="Patrick Hand"/>
            </a:endParaRPr>
          </a:p>
          <a:p>
            <a:pPr indent="0" lvl="0" marL="0" rtl="0" algn="l">
              <a:spcBef>
                <a:spcPts val="0"/>
              </a:spcBef>
              <a:spcAft>
                <a:spcPts val="0"/>
              </a:spcAft>
              <a:buNone/>
            </a:pPr>
            <a:r>
              <a:rPr b="1" lang="en" sz="1500">
                <a:latin typeface="Patrick Hand"/>
                <a:ea typeface="Patrick Hand"/>
                <a:cs typeface="Patrick Hand"/>
                <a:sym typeface="Patrick Hand"/>
              </a:rPr>
              <a:t>So keep working on your speech as it is part of your speaking and listening program for Term 3 and it will be assessed when we go back to school.</a:t>
            </a:r>
            <a:endParaRPr b="1" sz="1500">
              <a:latin typeface="Patrick Hand"/>
              <a:ea typeface="Patrick Hand"/>
              <a:cs typeface="Patrick Hand"/>
              <a:sym typeface="Patrick Ha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3"/>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Handwriting/ Typing :</a:t>
            </a:r>
            <a:endParaRPr/>
          </a:p>
        </p:txBody>
      </p:sp>
      <p:sp>
        <p:nvSpPr>
          <p:cNvPr id="249" name="Google Shape;249;p43"/>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As part of the curriculum we need to learn how to effectively type and use digital technologies. Google Typing Club and take their placement test then complete one or more of the lessons. This should take 20 -30 minutes.</a:t>
            </a:r>
            <a:endParaRPr/>
          </a:p>
        </p:txBody>
      </p:sp>
      <p:pic>
        <p:nvPicPr>
          <p:cNvPr id="250" name="Google Shape;250;p43"/>
          <p:cNvPicPr preferRelativeResize="0"/>
          <p:nvPr/>
        </p:nvPicPr>
        <p:blipFill rotWithShape="1">
          <a:blip r:embed="rId3">
            <a:alphaModFix/>
          </a:blip>
          <a:srcRect b="0" l="0" r="0" t="0"/>
          <a:stretch/>
        </p:blipFill>
        <p:spPr>
          <a:xfrm>
            <a:off x="5483350" y="3180474"/>
            <a:ext cx="2803400" cy="1872550"/>
          </a:xfrm>
          <a:prstGeom prst="rect">
            <a:avLst/>
          </a:prstGeom>
          <a:noFill/>
          <a:ln>
            <a:noFill/>
          </a:ln>
        </p:spPr>
      </p:pic>
      <p:pic>
        <p:nvPicPr>
          <p:cNvPr id="251" name="Google Shape;251;p43"/>
          <p:cNvPicPr preferRelativeResize="0"/>
          <p:nvPr/>
        </p:nvPicPr>
        <p:blipFill rotWithShape="1">
          <a:blip r:embed="rId4">
            <a:alphaModFix/>
          </a:blip>
          <a:srcRect b="0" l="0" r="0" t="0"/>
          <a:stretch/>
        </p:blipFill>
        <p:spPr>
          <a:xfrm>
            <a:off x="6548550" y="202601"/>
            <a:ext cx="2163200" cy="1442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4"/>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Lunch break-Break 1</a:t>
            </a:r>
            <a:endParaRPr/>
          </a:p>
        </p:txBody>
      </p:sp>
      <p:sp>
        <p:nvSpPr>
          <p:cNvPr id="257" name="Google Shape;257;p44"/>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Enjoy the 30 minute lunch break with your family. </a:t>
            </a:r>
            <a:endParaRPr/>
          </a:p>
          <a:p>
            <a:pPr indent="0" lvl="0" marL="0" rtl="0" algn="l">
              <a:lnSpc>
                <a:spcPct val="115000"/>
              </a:lnSpc>
              <a:spcBef>
                <a:spcPts val="1600"/>
              </a:spcBef>
              <a:spcAft>
                <a:spcPts val="1600"/>
              </a:spcAft>
              <a:buSzPts val="1800"/>
              <a:buNone/>
            </a:pPr>
            <a:r>
              <a:rPr lang="en"/>
              <a:t>Try to eat something healthy and drink some water.</a:t>
            </a:r>
            <a:endParaRPr/>
          </a:p>
        </p:txBody>
      </p:sp>
      <p:pic>
        <p:nvPicPr>
          <p:cNvPr id="258" name="Google Shape;258;p44"/>
          <p:cNvPicPr preferRelativeResize="0"/>
          <p:nvPr/>
        </p:nvPicPr>
        <p:blipFill rotWithShape="1">
          <a:blip r:embed="rId3">
            <a:alphaModFix/>
          </a:blip>
          <a:srcRect b="0" l="0" r="0" t="0"/>
          <a:stretch/>
        </p:blipFill>
        <p:spPr>
          <a:xfrm>
            <a:off x="2201050" y="2941075"/>
            <a:ext cx="2522199" cy="2128600"/>
          </a:xfrm>
          <a:prstGeom prst="rect">
            <a:avLst/>
          </a:prstGeom>
          <a:noFill/>
          <a:ln>
            <a:noFill/>
          </a:ln>
        </p:spPr>
      </p:pic>
      <p:pic>
        <p:nvPicPr>
          <p:cNvPr id="259" name="Google Shape;259;p44"/>
          <p:cNvPicPr preferRelativeResize="0"/>
          <p:nvPr/>
        </p:nvPicPr>
        <p:blipFill rotWithShape="1">
          <a:blip r:embed="rId4">
            <a:alphaModFix/>
          </a:blip>
          <a:srcRect b="0" l="0" r="0" t="0"/>
          <a:stretch/>
        </p:blipFill>
        <p:spPr>
          <a:xfrm>
            <a:off x="6524725" y="202601"/>
            <a:ext cx="2187026" cy="1458824"/>
          </a:xfrm>
          <a:prstGeom prst="rect">
            <a:avLst/>
          </a:prstGeom>
          <a:noFill/>
          <a:ln>
            <a:noFill/>
          </a:ln>
        </p:spPr>
      </p:pic>
      <p:pic>
        <p:nvPicPr>
          <p:cNvPr id="260" name="Google Shape;260;p44"/>
          <p:cNvPicPr preferRelativeResize="0"/>
          <p:nvPr/>
        </p:nvPicPr>
        <p:blipFill>
          <a:blip r:embed="rId5">
            <a:alphaModFix/>
          </a:blip>
          <a:stretch>
            <a:fillRect/>
          </a:stretch>
        </p:blipFill>
        <p:spPr>
          <a:xfrm>
            <a:off x="5578150" y="1699675"/>
            <a:ext cx="3469975" cy="3469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7"/>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Week 6 Spelling Lists</a:t>
            </a:r>
            <a:endParaRPr/>
          </a:p>
        </p:txBody>
      </p:sp>
      <p:sp>
        <p:nvSpPr>
          <p:cNvPr id="128" name="Google Shape;128;p27"/>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Look Cover Write check your spelling words in your book.</a:t>
            </a:r>
            <a:endParaRPr/>
          </a:p>
          <a:p>
            <a:pPr indent="0" lvl="0" marL="0" rtl="0" algn="l">
              <a:lnSpc>
                <a:spcPct val="100000"/>
              </a:lnSpc>
              <a:spcBef>
                <a:spcPts val="0"/>
              </a:spcBef>
              <a:spcAft>
                <a:spcPts val="0"/>
              </a:spcAft>
              <a:buSzPts val="1800"/>
              <a:buNone/>
            </a:pPr>
            <a:r>
              <a:rPr lang="en"/>
              <a:t>Record your list words using red for the consonants and blue for the vowels.</a:t>
            </a:r>
            <a:endParaRPr/>
          </a:p>
          <a:p>
            <a:pPr indent="0" lvl="0" marL="0" rtl="0" algn="l">
              <a:lnSpc>
                <a:spcPct val="100000"/>
              </a:lnSpc>
              <a:spcBef>
                <a:spcPts val="0"/>
              </a:spcBef>
              <a:spcAft>
                <a:spcPts val="0"/>
              </a:spcAft>
              <a:buSzPts val="1800"/>
              <a:buNone/>
            </a:pPr>
            <a:r>
              <a:rPr lang="en"/>
              <a:t>Then complete an activity from the spelling choice board.</a:t>
            </a:r>
            <a:endParaRPr/>
          </a:p>
          <a:p>
            <a:pPr indent="0" lvl="0" marL="0" rtl="0" algn="l">
              <a:lnSpc>
                <a:spcPct val="100000"/>
              </a:lnSpc>
              <a:spcBef>
                <a:spcPts val="0"/>
              </a:spcBef>
              <a:spcAft>
                <a:spcPts val="0"/>
              </a:spcAft>
              <a:buSzPts val="18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5"/>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sz="4000" u="sng">
                <a:solidFill>
                  <a:schemeClr val="dk2"/>
                </a:solidFill>
              </a:rPr>
              <a:t>Middle Session</a:t>
            </a:r>
            <a:endParaRPr b="1" sz="4000" u="sng">
              <a:solidFill>
                <a:schemeClr val="dk2"/>
              </a:solidFill>
            </a:endParaRPr>
          </a:p>
          <a:p>
            <a:pPr indent="0" lvl="0" marL="0" rtl="0" algn="l">
              <a:lnSpc>
                <a:spcPct val="100000"/>
              </a:lnSpc>
              <a:spcBef>
                <a:spcPts val="0"/>
              </a:spcBef>
              <a:spcAft>
                <a:spcPts val="0"/>
              </a:spcAft>
              <a:buSzPts val="3200"/>
              <a:buNone/>
            </a:pPr>
            <a:r>
              <a:rPr b="1" lang="en" sz="4000" u="sng">
                <a:solidFill>
                  <a:schemeClr val="dk2"/>
                </a:solidFill>
              </a:rPr>
              <a:t>Numeracy: Numeracy Ninjas</a:t>
            </a:r>
            <a:r>
              <a:rPr lang="en" sz="4000"/>
              <a:t> </a:t>
            </a:r>
            <a:endParaRPr sz="4000"/>
          </a:p>
        </p:txBody>
      </p:sp>
      <p:sp>
        <p:nvSpPr>
          <p:cNvPr id="266" name="Google Shape;266;p45"/>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3000">
                <a:solidFill>
                  <a:srgbClr val="000000"/>
                </a:solidFill>
                <a:latin typeface="Raleway"/>
                <a:ea typeface="Raleway"/>
                <a:cs typeface="Raleway"/>
                <a:sym typeface="Raleway"/>
              </a:rPr>
              <a:t>Week 6 Session 1</a:t>
            </a:r>
            <a:endParaRPr b="1" sz="3000">
              <a:solidFill>
                <a:srgbClr val="000000"/>
              </a:solidFill>
              <a:latin typeface="Raleway"/>
              <a:ea typeface="Raleway"/>
              <a:cs typeface="Raleway"/>
              <a:sym typeface="Raleway"/>
            </a:endParaRPr>
          </a:p>
          <a:p>
            <a:pPr indent="0" lvl="0" marL="0" rtl="0" algn="ctr">
              <a:lnSpc>
                <a:spcPct val="100000"/>
              </a:lnSpc>
              <a:spcBef>
                <a:spcPts val="0"/>
              </a:spcBef>
              <a:spcAft>
                <a:spcPts val="0"/>
              </a:spcAft>
              <a:buSzPts val="1800"/>
              <a:buNone/>
            </a:pPr>
            <a:r>
              <a:t/>
            </a:r>
            <a:endParaRPr b="1" sz="3000">
              <a:solidFill>
                <a:srgbClr val="000000"/>
              </a:solidFill>
              <a:latin typeface="Raleway"/>
              <a:ea typeface="Raleway"/>
              <a:cs typeface="Raleway"/>
              <a:sym typeface="Raleway"/>
            </a:endParaRPr>
          </a:p>
        </p:txBody>
      </p:sp>
      <p:pic>
        <p:nvPicPr>
          <p:cNvPr id="267" name="Google Shape;267;p45"/>
          <p:cNvPicPr preferRelativeResize="0"/>
          <p:nvPr/>
        </p:nvPicPr>
        <p:blipFill rotWithShape="1">
          <a:blip r:embed="rId3">
            <a:alphaModFix/>
          </a:blip>
          <a:srcRect b="0" l="0" r="0" t="0"/>
          <a:stretch/>
        </p:blipFill>
        <p:spPr>
          <a:xfrm>
            <a:off x="933200" y="2629150"/>
            <a:ext cx="3148375" cy="2226600"/>
          </a:xfrm>
          <a:prstGeom prst="rect">
            <a:avLst/>
          </a:prstGeom>
          <a:noFill/>
          <a:ln>
            <a:noFill/>
          </a:ln>
        </p:spPr>
      </p:pic>
      <p:pic>
        <p:nvPicPr>
          <p:cNvPr id="268" name="Google Shape;268;p45"/>
          <p:cNvPicPr preferRelativeResize="0"/>
          <p:nvPr/>
        </p:nvPicPr>
        <p:blipFill>
          <a:blip r:embed="rId4">
            <a:alphaModFix/>
          </a:blip>
          <a:stretch>
            <a:fillRect/>
          </a:stretch>
        </p:blipFill>
        <p:spPr>
          <a:xfrm>
            <a:off x="5879125" y="1983475"/>
            <a:ext cx="2814875" cy="2814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6"/>
          <p:cNvSpPr txBox="1"/>
          <p:nvPr>
            <p:ph type="title"/>
          </p:nvPr>
        </p:nvSpPr>
        <p:spPr>
          <a:xfrm>
            <a:off x="141450" y="177350"/>
            <a:ext cx="2751900" cy="3911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sz="4200" u="sng">
                <a:solidFill>
                  <a:schemeClr val="dk2"/>
                </a:solidFill>
              </a:rPr>
              <a:t>Numeracy Ninjas: </a:t>
            </a:r>
            <a:endParaRPr b="1" sz="4200" u="sng">
              <a:solidFill>
                <a:schemeClr val="dk2"/>
              </a:solidFill>
            </a:endParaRPr>
          </a:p>
          <a:p>
            <a:pPr indent="0" lvl="0" marL="0" rtl="0" algn="l">
              <a:lnSpc>
                <a:spcPct val="100000"/>
              </a:lnSpc>
              <a:spcBef>
                <a:spcPts val="0"/>
              </a:spcBef>
              <a:spcAft>
                <a:spcPts val="0"/>
              </a:spcAft>
              <a:buSzPts val="3200"/>
              <a:buNone/>
            </a:pPr>
            <a:r>
              <a:t/>
            </a:r>
            <a:endParaRPr sz="3300">
              <a:latin typeface="Caveat"/>
              <a:ea typeface="Caveat"/>
              <a:cs typeface="Caveat"/>
              <a:sym typeface="Caveat"/>
            </a:endParaRPr>
          </a:p>
          <a:p>
            <a:pPr indent="0" lvl="0" marL="0" rtl="0" algn="l">
              <a:lnSpc>
                <a:spcPct val="100000"/>
              </a:lnSpc>
              <a:spcBef>
                <a:spcPts val="0"/>
              </a:spcBef>
              <a:spcAft>
                <a:spcPts val="0"/>
              </a:spcAft>
              <a:buSzPts val="3200"/>
              <a:buNone/>
            </a:pPr>
            <a:r>
              <a:rPr lang="en" sz="3000">
                <a:solidFill>
                  <a:schemeClr val="dk1"/>
                </a:solidFill>
              </a:rPr>
              <a:t>Complete the questions. You </a:t>
            </a:r>
            <a:r>
              <a:rPr lang="en" sz="3000">
                <a:solidFill>
                  <a:schemeClr val="dk1"/>
                </a:solidFill>
              </a:rPr>
              <a:t>have 5 -10 minutes.</a:t>
            </a:r>
            <a:endParaRPr sz="3000">
              <a:solidFill>
                <a:schemeClr val="dk1"/>
              </a:solidFill>
            </a:endParaRPr>
          </a:p>
        </p:txBody>
      </p:sp>
      <p:sp>
        <p:nvSpPr>
          <p:cNvPr id="274" name="Google Shape;274;p46"/>
          <p:cNvSpPr txBox="1"/>
          <p:nvPr/>
        </p:nvSpPr>
        <p:spPr>
          <a:xfrm>
            <a:off x="7039075" y="4835700"/>
            <a:ext cx="2242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Roboto"/>
                <a:ea typeface="Roboto"/>
                <a:cs typeface="Roboto"/>
                <a:sym typeface="Roboto"/>
              </a:rPr>
              <a:t>Numeracy Ninjas Week 16  Session 1</a:t>
            </a:r>
            <a:endParaRPr sz="800">
              <a:latin typeface="Roboto"/>
              <a:ea typeface="Roboto"/>
              <a:cs typeface="Roboto"/>
              <a:sym typeface="Roboto"/>
            </a:endParaRPr>
          </a:p>
        </p:txBody>
      </p:sp>
      <p:pic>
        <p:nvPicPr>
          <p:cNvPr id="275" name="Google Shape;275;p46"/>
          <p:cNvPicPr preferRelativeResize="0"/>
          <p:nvPr/>
        </p:nvPicPr>
        <p:blipFill>
          <a:blip r:embed="rId3">
            <a:alphaModFix/>
          </a:blip>
          <a:stretch>
            <a:fillRect/>
          </a:stretch>
        </p:blipFill>
        <p:spPr>
          <a:xfrm>
            <a:off x="2893350" y="85925"/>
            <a:ext cx="6105751" cy="48243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7"/>
          <p:cNvSpPr txBox="1"/>
          <p:nvPr>
            <p:ph type="title"/>
          </p:nvPr>
        </p:nvSpPr>
        <p:spPr>
          <a:xfrm>
            <a:off x="40075" y="110825"/>
            <a:ext cx="6999000" cy="753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sz="4100" u="sng">
                <a:solidFill>
                  <a:schemeClr val="dk2"/>
                </a:solidFill>
              </a:rPr>
              <a:t>Numeracy Ninjas:</a:t>
            </a:r>
            <a:r>
              <a:rPr b="1" lang="en" sz="4100"/>
              <a:t> </a:t>
            </a:r>
            <a:r>
              <a:rPr b="1" lang="en" sz="4100">
                <a:solidFill>
                  <a:srgbClr val="FF0000"/>
                </a:solidFill>
              </a:rPr>
              <a:t>ANSWERS</a:t>
            </a:r>
            <a:r>
              <a:rPr b="1" lang="en" sz="4100" u="sng">
                <a:solidFill>
                  <a:srgbClr val="FF0000"/>
                </a:solidFill>
              </a:rPr>
              <a:t> </a:t>
            </a:r>
            <a:endParaRPr b="1" u="sng">
              <a:solidFill>
                <a:schemeClr val="dk1"/>
              </a:solidFill>
            </a:endParaRPr>
          </a:p>
        </p:txBody>
      </p:sp>
      <p:sp>
        <p:nvSpPr>
          <p:cNvPr id="281" name="Google Shape;281;p47"/>
          <p:cNvSpPr txBox="1"/>
          <p:nvPr/>
        </p:nvSpPr>
        <p:spPr>
          <a:xfrm>
            <a:off x="7137300" y="4892125"/>
            <a:ext cx="2006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Roboto"/>
                <a:ea typeface="Roboto"/>
                <a:cs typeface="Roboto"/>
                <a:sym typeface="Roboto"/>
              </a:rPr>
              <a:t>Numeracy Ninjas Week 16 Session 1  </a:t>
            </a:r>
            <a:endParaRPr sz="800">
              <a:latin typeface="Roboto"/>
              <a:ea typeface="Roboto"/>
              <a:cs typeface="Roboto"/>
              <a:sym typeface="Roboto"/>
            </a:endParaRPr>
          </a:p>
        </p:txBody>
      </p:sp>
      <p:pic>
        <p:nvPicPr>
          <p:cNvPr id="282" name="Google Shape;282;p47"/>
          <p:cNvPicPr preferRelativeResize="0"/>
          <p:nvPr/>
        </p:nvPicPr>
        <p:blipFill rotWithShape="1">
          <a:blip r:embed="rId3">
            <a:alphaModFix/>
          </a:blip>
          <a:srcRect b="-9517" l="0" r="-9517" t="0"/>
          <a:stretch/>
        </p:blipFill>
        <p:spPr>
          <a:xfrm>
            <a:off x="7955350" y="110825"/>
            <a:ext cx="1045699" cy="1045700"/>
          </a:xfrm>
          <a:prstGeom prst="rect">
            <a:avLst/>
          </a:prstGeom>
          <a:noFill/>
          <a:ln>
            <a:noFill/>
          </a:ln>
        </p:spPr>
      </p:pic>
      <p:pic>
        <p:nvPicPr>
          <p:cNvPr id="283" name="Google Shape;283;p47"/>
          <p:cNvPicPr preferRelativeResize="0"/>
          <p:nvPr/>
        </p:nvPicPr>
        <p:blipFill>
          <a:blip r:embed="rId4">
            <a:alphaModFix/>
          </a:blip>
          <a:stretch>
            <a:fillRect/>
          </a:stretch>
        </p:blipFill>
        <p:spPr>
          <a:xfrm>
            <a:off x="40076" y="1156525"/>
            <a:ext cx="955725" cy="3756525"/>
          </a:xfrm>
          <a:prstGeom prst="rect">
            <a:avLst/>
          </a:prstGeom>
          <a:noFill/>
          <a:ln>
            <a:noFill/>
          </a:ln>
        </p:spPr>
      </p:pic>
      <p:pic>
        <p:nvPicPr>
          <p:cNvPr id="284" name="Google Shape;284;p47"/>
          <p:cNvPicPr preferRelativeResize="0"/>
          <p:nvPr/>
        </p:nvPicPr>
        <p:blipFill>
          <a:blip r:embed="rId5">
            <a:alphaModFix/>
          </a:blip>
          <a:stretch>
            <a:fillRect/>
          </a:stretch>
        </p:blipFill>
        <p:spPr>
          <a:xfrm>
            <a:off x="2989850" y="1156538"/>
            <a:ext cx="955725" cy="3756501"/>
          </a:xfrm>
          <a:prstGeom prst="rect">
            <a:avLst/>
          </a:prstGeom>
          <a:noFill/>
          <a:ln>
            <a:noFill/>
          </a:ln>
        </p:spPr>
      </p:pic>
      <p:pic>
        <p:nvPicPr>
          <p:cNvPr id="285" name="Google Shape;285;p47"/>
          <p:cNvPicPr preferRelativeResize="0"/>
          <p:nvPr/>
        </p:nvPicPr>
        <p:blipFill>
          <a:blip r:embed="rId6">
            <a:alphaModFix/>
          </a:blip>
          <a:stretch>
            <a:fillRect/>
          </a:stretch>
        </p:blipFill>
        <p:spPr>
          <a:xfrm>
            <a:off x="6014725" y="1135625"/>
            <a:ext cx="955725" cy="3756501"/>
          </a:xfrm>
          <a:prstGeom prst="rect">
            <a:avLst/>
          </a:prstGeom>
          <a:noFill/>
          <a:ln>
            <a:noFill/>
          </a:ln>
        </p:spPr>
      </p:pic>
      <p:pic>
        <p:nvPicPr>
          <p:cNvPr id="286" name="Google Shape;286;p47"/>
          <p:cNvPicPr preferRelativeResize="0"/>
          <p:nvPr/>
        </p:nvPicPr>
        <p:blipFill>
          <a:blip r:embed="rId7">
            <a:alphaModFix/>
          </a:blip>
          <a:stretch>
            <a:fillRect/>
          </a:stretch>
        </p:blipFill>
        <p:spPr>
          <a:xfrm>
            <a:off x="995800" y="1156525"/>
            <a:ext cx="1678425" cy="3756501"/>
          </a:xfrm>
          <a:prstGeom prst="rect">
            <a:avLst/>
          </a:prstGeom>
          <a:noFill/>
          <a:ln>
            <a:noFill/>
          </a:ln>
        </p:spPr>
      </p:pic>
      <p:pic>
        <p:nvPicPr>
          <p:cNvPr id="287" name="Google Shape;287;p47"/>
          <p:cNvPicPr preferRelativeResize="0"/>
          <p:nvPr/>
        </p:nvPicPr>
        <p:blipFill>
          <a:blip r:embed="rId8">
            <a:alphaModFix/>
          </a:blip>
          <a:stretch>
            <a:fillRect/>
          </a:stretch>
        </p:blipFill>
        <p:spPr>
          <a:xfrm>
            <a:off x="3945575" y="1156550"/>
            <a:ext cx="1868750" cy="3735600"/>
          </a:xfrm>
          <a:prstGeom prst="rect">
            <a:avLst/>
          </a:prstGeom>
          <a:noFill/>
          <a:ln>
            <a:noFill/>
          </a:ln>
        </p:spPr>
      </p:pic>
      <p:pic>
        <p:nvPicPr>
          <p:cNvPr id="288" name="Google Shape;288;p47"/>
          <p:cNvPicPr preferRelativeResize="0"/>
          <p:nvPr/>
        </p:nvPicPr>
        <p:blipFill>
          <a:blip r:embed="rId9">
            <a:alphaModFix/>
          </a:blip>
          <a:stretch>
            <a:fillRect/>
          </a:stretch>
        </p:blipFill>
        <p:spPr>
          <a:xfrm>
            <a:off x="6963502" y="1156550"/>
            <a:ext cx="1952998" cy="3735600"/>
          </a:xfrm>
          <a:prstGeom prst="rect">
            <a:avLst/>
          </a:prstGeom>
          <a:noFill/>
          <a:ln>
            <a:noFill/>
          </a:ln>
        </p:spPr>
      </p:pic>
      <p:sp>
        <p:nvSpPr>
          <p:cNvPr id="289" name="Google Shape;289;p47"/>
          <p:cNvSpPr txBox="1"/>
          <p:nvPr/>
        </p:nvSpPr>
        <p:spPr>
          <a:xfrm>
            <a:off x="478750" y="761100"/>
            <a:ext cx="707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oboto"/>
                <a:ea typeface="Roboto"/>
                <a:cs typeface="Roboto"/>
                <a:sym typeface="Roboto"/>
              </a:rPr>
              <a:t>Mental Strategies                                    Times Tables                                            Key Skills</a:t>
            </a:r>
            <a:endParaRPr b="1">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8"/>
          <p:cNvSpPr txBox="1"/>
          <p:nvPr>
            <p:ph type="title"/>
          </p:nvPr>
        </p:nvSpPr>
        <p:spPr>
          <a:xfrm>
            <a:off x="353325" y="249750"/>
            <a:ext cx="8222100" cy="76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u="sng">
                <a:solidFill>
                  <a:schemeClr val="dk2"/>
                </a:solidFill>
              </a:rPr>
              <a:t>Numeracy Ninjas; Which Belt Are You?</a:t>
            </a:r>
            <a:endParaRPr b="1" u="sng">
              <a:solidFill>
                <a:schemeClr val="dk2"/>
              </a:solidFill>
            </a:endParaRPr>
          </a:p>
        </p:txBody>
      </p:sp>
      <p:pic>
        <p:nvPicPr>
          <p:cNvPr id="295" name="Google Shape;295;p48"/>
          <p:cNvPicPr preferRelativeResize="0"/>
          <p:nvPr/>
        </p:nvPicPr>
        <p:blipFill>
          <a:blip r:embed="rId3">
            <a:alphaModFix/>
          </a:blip>
          <a:stretch>
            <a:fillRect/>
          </a:stretch>
        </p:blipFill>
        <p:spPr>
          <a:xfrm>
            <a:off x="4572000" y="1017438"/>
            <a:ext cx="3063700" cy="3990575"/>
          </a:xfrm>
          <a:prstGeom prst="rect">
            <a:avLst/>
          </a:prstGeom>
          <a:noFill/>
          <a:ln>
            <a:noFill/>
          </a:ln>
        </p:spPr>
      </p:pic>
      <p:pic>
        <p:nvPicPr>
          <p:cNvPr descr="Bitmoji Image" id="296" name="Google Shape;296;p48"/>
          <p:cNvPicPr preferRelativeResize="0"/>
          <p:nvPr/>
        </p:nvPicPr>
        <p:blipFill>
          <a:blip r:embed="rId4">
            <a:alphaModFix/>
          </a:blip>
          <a:stretch>
            <a:fillRect/>
          </a:stretch>
        </p:blipFill>
        <p:spPr>
          <a:xfrm>
            <a:off x="957500" y="1559175"/>
            <a:ext cx="3351250" cy="3351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9"/>
          <p:cNvSpPr txBox="1"/>
          <p:nvPr>
            <p:ph type="title"/>
          </p:nvPr>
        </p:nvSpPr>
        <p:spPr>
          <a:xfrm>
            <a:off x="1298475" y="3916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6000">
                <a:solidFill>
                  <a:schemeClr val="dk2"/>
                </a:solidFill>
                <a:latin typeface="Caveat"/>
                <a:ea typeface="Caveat"/>
                <a:cs typeface="Caveat"/>
                <a:sym typeface="Caveat"/>
              </a:rPr>
              <a:t>Maths - Decimals</a:t>
            </a:r>
            <a:endParaRPr sz="6000">
              <a:solidFill>
                <a:schemeClr val="dk2"/>
              </a:solidFill>
              <a:latin typeface="Caveat"/>
              <a:ea typeface="Caveat"/>
              <a:cs typeface="Caveat"/>
              <a:sym typeface="Caveat"/>
            </a:endParaRPr>
          </a:p>
        </p:txBody>
      </p:sp>
      <p:sp>
        <p:nvSpPr>
          <p:cNvPr id="302" name="Google Shape;302;p49"/>
          <p:cNvSpPr txBox="1"/>
          <p:nvPr>
            <p:ph idx="1" type="body"/>
          </p:nvPr>
        </p:nvSpPr>
        <p:spPr>
          <a:xfrm>
            <a:off x="72750" y="1077525"/>
            <a:ext cx="8998500" cy="310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800"/>
              <a:buNone/>
            </a:pPr>
            <a:r>
              <a:rPr lang="en" sz="3100">
                <a:solidFill>
                  <a:schemeClr val="lt1"/>
                </a:solidFill>
                <a:latin typeface="Patrick Hand"/>
                <a:ea typeface="Patrick Hand"/>
                <a:cs typeface="Patrick Hand"/>
                <a:sym typeface="Patrick Hand"/>
              </a:rPr>
              <a:t>I am learning to:</a:t>
            </a:r>
            <a:endParaRPr sz="2500">
              <a:solidFill>
                <a:srgbClr val="000000"/>
              </a:solidFill>
              <a:latin typeface="Patrick Hand"/>
              <a:ea typeface="Patrick Hand"/>
              <a:cs typeface="Patrick Hand"/>
              <a:sym typeface="Patrick Hand"/>
            </a:endParaRPr>
          </a:p>
          <a:p>
            <a:pPr indent="-336550" lvl="0" marL="457200" rtl="0" algn="l">
              <a:lnSpc>
                <a:spcPct val="100000"/>
              </a:lnSpc>
              <a:spcBef>
                <a:spcPts val="1600"/>
              </a:spcBef>
              <a:spcAft>
                <a:spcPts val="0"/>
              </a:spcAft>
              <a:buClr>
                <a:srgbClr val="000000"/>
              </a:buClr>
              <a:buSzPts val="1700"/>
              <a:buFont typeface="Patrick Hand"/>
              <a:buChar char="❏"/>
            </a:pPr>
            <a:r>
              <a:rPr lang="en" sz="1700">
                <a:solidFill>
                  <a:srgbClr val="000000"/>
                </a:solidFill>
                <a:latin typeface="Patrick Hand"/>
                <a:ea typeface="Patrick Hand"/>
                <a:cs typeface="Patrick Hand"/>
                <a:sym typeface="Patrick Hand"/>
              </a:rPr>
              <a:t>Recognise that the </a:t>
            </a:r>
            <a:r>
              <a:rPr lang="en" sz="1700">
                <a:solidFill>
                  <a:srgbClr val="000000"/>
                </a:solidFill>
                <a:uFill>
                  <a:noFill/>
                </a:uFill>
                <a:latin typeface="Patrick Hand"/>
                <a:ea typeface="Patrick Hand"/>
                <a:cs typeface="Patrick Hand"/>
                <a:sym typeface="Patrick Hand"/>
                <a:hlinkClick r:id="rId3">
                  <a:extLst>
                    <a:ext uri="{A12FA001-AC4F-418D-AE19-62706E023703}">
                      <ahyp:hlinkClr val="tx"/>
                    </a:ext>
                  </a:extLst>
                </a:hlinkClick>
              </a:rPr>
              <a:t>place value</a:t>
            </a:r>
            <a:r>
              <a:rPr lang="en" sz="1700">
                <a:solidFill>
                  <a:srgbClr val="000000"/>
                </a:solidFill>
                <a:latin typeface="Patrick Hand"/>
                <a:ea typeface="Patrick Hand"/>
                <a:cs typeface="Patrick Hand"/>
                <a:sym typeface="Patrick Hand"/>
              </a:rPr>
              <a:t> system can be extended beyond hundredths </a:t>
            </a:r>
            <a:endParaRPr sz="1700">
              <a:solidFill>
                <a:srgbClr val="000000"/>
              </a:solidFill>
              <a:latin typeface="Patrick Hand"/>
              <a:ea typeface="Patrick Hand"/>
              <a:cs typeface="Patrick Hand"/>
              <a:sym typeface="Patrick Hand"/>
            </a:endParaRPr>
          </a:p>
          <a:p>
            <a:pPr indent="0" lvl="0" marL="457200" rtl="0" algn="l">
              <a:lnSpc>
                <a:spcPct val="100000"/>
              </a:lnSpc>
              <a:spcBef>
                <a:spcPts val="0"/>
              </a:spcBef>
              <a:spcAft>
                <a:spcPts val="0"/>
              </a:spcAft>
              <a:buNone/>
            </a:pPr>
            <a:r>
              <a:t/>
            </a:r>
            <a:endParaRPr sz="1700">
              <a:solidFill>
                <a:srgbClr val="000000"/>
              </a:solidFill>
              <a:latin typeface="Patrick Hand"/>
              <a:ea typeface="Patrick Hand"/>
              <a:cs typeface="Patrick Hand"/>
              <a:sym typeface="Patrick Hand"/>
            </a:endParaRPr>
          </a:p>
          <a:p>
            <a:pPr indent="-336550" lvl="0" marL="457200" rtl="0" algn="l">
              <a:lnSpc>
                <a:spcPct val="100000"/>
              </a:lnSpc>
              <a:spcBef>
                <a:spcPts val="0"/>
              </a:spcBef>
              <a:spcAft>
                <a:spcPts val="0"/>
              </a:spcAft>
              <a:buClr>
                <a:srgbClr val="000000"/>
              </a:buClr>
              <a:buSzPts val="1700"/>
              <a:buFont typeface="Patrick Hand"/>
              <a:buChar char="❏"/>
            </a:pPr>
            <a:r>
              <a:rPr lang="en" sz="1700">
                <a:solidFill>
                  <a:srgbClr val="000000"/>
                </a:solidFill>
                <a:latin typeface="Patrick Hand"/>
                <a:ea typeface="Patrick Hand"/>
                <a:cs typeface="Patrick Hand"/>
                <a:sym typeface="Patrick Hand"/>
              </a:rPr>
              <a:t>Interpret decimal notation for thousandths</a:t>
            </a:r>
            <a:endParaRPr sz="1700">
              <a:solidFill>
                <a:srgbClr val="000000"/>
              </a:solidFill>
              <a:latin typeface="Patrick Hand"/>
              <a:ea typeface="Patrick Hand"/>
              <a:cs typeface="Patrick Hand"/>
              <a:sym typeface="Patrick Hand"/>
            </a:endParaRPr>
          </a:p>
          <a:p>
            <a:pPr indent="0" lvl="0" marL="0" rtl="0" algn="l">
              <a:lnSpc>
                <a:spcPct val="100000"/>
              </a:lnSpc>
              <a:spcBef>
                <a:spcPts val="0"/>
              </a:spcBef>
              <a:spcAft>
                <a:spcPts val="0"/>
              </a:spcAft>
              <a:buNone/>
            </a:pPr>
            <a:r>
              <a:t/>
            </a:r>
            <a:endParaRPr sz="1700">
              <a:solidFill>
                <a:srgbClr val="000000"/>
              </a:solidFill>
              <a:latin typeface="Patrick Hand"/>
              <a:ea typeface="Patrick Hand"/>
              <a:cs typeface="Patrick Hand"/>
              <a:sym typeface="Patrick Hand"/>
            </a:endParaRPr>
          </a:p>
          <a:p>
            <a:pPr indent="-336550" lvl="0" marL="457200" rtl="0" algn="l">
              <a:lnSpc>
                <a:spcPct val="100000"/>
              </a:lnSpc>
              <a:spcBef>
                <a:spcPts val="0"/>
              </a:spcBef>
              <a:spcAft>
                <a:spcPts val="0"/>
              </a:spcAft>
              <a:buClr>
                <a:srgbClr val="000000"/>
              </a:buClr>
              <a:buSzPts val="1700"/>
              <a:buFont typeface="Patrick Hand"/>
              <a:buChar char="❏"/>
            </a:pPr>
            <a:r>
              <a:rPr lang="en" sz="1700">
                <a:solidFill>
                  <a:srgbClr val="000000"/>
                </a:solidFill>
                <a:latin typeface="Patrick Hand"/>
                <a:ea typeface="Patrick Hand"/>
                <a:cs typeface="Patrick Hand"/>
                <a:sym typeface="Patrick Hand"/>
              </a:rPr>
              <a:t>State the place value of digits in decimal numbers of up to three decimal places</a:t>
            </a:r>
            <a:br>
              <a:rPr lang="en" sz="1700">
                <a:solidFill>
                  <a:srgbClr val="000000"/>
                </a:solidFill>
                <a:latin typeface="Patrick Hand"/>
                <a:ea typeface="Patrick Hand"/>
                <a:cs typeface="Patrick Hand"/>
                <a:sym typeface="Patrick Hand"/>
              </a:rPr>
            </a:br>
            <a:r>
              <a:rPr lang="en" sz="1700">
                <a:solidFill>
                  <a:srgbClr val="000000"/>
                </a:solidFill>
                <a:latin typeface="Patrick Hand"/>
                <a:ea typeface="Patrick Hand"/>
                <a:cs typeface="Patrick Hand"/>
                <a:sym typeface="Patrick Hand"/>
              </a:rPr>
              <a:t> 						</a:t>
            </a:r>
            <a:endParaRPr sz="1700">
              <a:solidFill>
                <a:srgbClr val="000000"/>
              </a:solidFill>
              <a:latin typeface="Patrick Hand"/>
              <a:ea typeface="Patrick Hand"/>
              <a:cs typeface="Patrick Hand"/>
              <a:sym typeface="Patrick Hand"/>
            </a:endParaRPr>
          </a:p>
          <a:p>
            <a:pPr indent="0" lvl="0" marL="0" rtl="0" algn="l">
              <a:spcBef>
                <a:spcPts val="14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28600" lvl="0" marL="457200" rtl="0" algn="l">
              <a:lnSpc>
                <a:spcPct val="100000"/>
              </a:lnSpc>
              <a:spcBef>
                <a:spcPts val="0"/>
              </a:spcBef>
              <a:spcAft>
                <a:spcPts val="0"/>
              </a:spcAft>
              <a:buNone/>
            </a:pPr>
            <a:r>
              <a:rPr lang="en" sz="1100">
                <a:solidFill>
                  <a:srgbClr val="000000"/>
                </a:solidFill>
                <a:latin typeface="Arial"/>
                <a:ea typeface="Arial"/>
                <a:cs typeface="Arial"/>
                <a:sym typeface="Arial"/>
              </a:rPr>
              <a:t>		</a:t>
            </a:r>
            <a:br>
              <a:rPr lang="en" sz="1500">
                <a:solidFill>
                  <a:srgbClr val="000000"/>
                </a:solidFill>
                <a:latin typeface="Patrick Hand"/>
                <a:ea typeface="Patrick Hand"/>
                <a:cs typeface="Patrick Hand"/>
                <a:sym typeface="Patrick Hand"/>
              </a:rPr>
            </a:br>
            <a:r>
              <a:rPr lang="en" sz="1000">
                <a:solidFill>
                  <a:srgbClr val="000000"/>
                </a:solidFill>
                <a:latin typeface="Arial"/>
                <a:ea typeface="Arial"/>
                <a:cs typeface="Arial"/>
                <a:sym typeface="Arial"/>
              </a:rPr>
              <a:t> 						</a:t>
            </a:r>
            <a:endParaRPr sz="1000">
              <a:solidFill>
                <a:srgbClr val="000000"/>
              </a:solidFill>
              <a:latin typeface="Arial"/>
              <a:ea typeface="Arial"/>
              <a:cs typeface="Arial"/>
              <a:sym typeface="Arial"/>
            </a:endParaRPr>
          </a:p>
          <a:p>
            <a:pPr indent="0" lvl="0" marL="0" rtl="0" algn="l">
              <a:spcBef>
                <a:spcPts val="14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28600" lvl="0" marL="457200" rtl="0" algn="l">
              <a:lnSpc>
                <a:spcPct val="100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228600" lvl="0" marL="457200" rtl="0" algn="l">
              <a:lnSpc>
                <a:spcPct val="100000"/>
              </a:lnSpc>
              <a:spcBef>
                <a:spcPts val="14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lnSpc>
                <a:spcPct val="100000"/>
              </a:lnSpc>
              <a:spcBef>
                <a:spcPts val="1400"/>
              </a:spcBef>
              <a:spcAft>
                <a:spcPts val="0"/>
              </a:spcAft>
              <a:buNone/>
            </a:pPr>
            <a:r>
              <a:t/>
            </a:r>
            <a:endParaRPr sz="2100">
              <a:solidFill>
                <a:schemeClr val="dk2"/>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0"/>
              </a:spcAft>
              <a:buSzPts val="1800"/>
              <a:buNone/>
            </a:pPr>
            <a:r>
              <a:t/>
            </a:r>
            <a:endParaRPr sz="1600">
              <a:solidFill>
                <a:schemeClr val="dk1"/>
              </a:solidFill>
            </a:endParaRPr>
          </a:p>
          <a:p>
            <a:pPr indent="0" lvl="0" marL="0" rtl="0" algn="l">
              <a:lnSpc>
                <a:spcPct val="115000"/>
              </a:lnSpc>
              <a:spcBef>
                <a:spcPts val="1600"/>
              </a:spcBef>
              <a:spcAft>
                <a:spcPts val="1600"/>
              </a:spcAft>
              <a:buSzPts val="1800"/>
              <a:buNone/>
            </a:pPr>
            <a:r>
              <a:t/>
            </a:r>
            <a:endParaRPr sz="1400">
              <a:solidFill>
                <a:schemeClr val="dk2"/>
              </a:solidFill>
            </a:endParaRPr>
          </a:p>
        </p:txBody>
      </p:sp>
      <p:pic>
        <p:nvPicPr>
          <p:cNvPr id="303" name="Google Shape;303;p49"/>
          <p:cNvPicPr preferRelativeResize="0"/>
          <p:nvPr/>
        </p:nvPicPr>
        <p:blipFill>
          <a:blip r:embed="rId4">
            <a:alphaModFix/>
          </a:blip>
          <a:stretch>
            <a:fillRect/>
          </a:stretch>
        </p:blipFill>
        <p:spPr>
          <a:xfrm>
            <a:off x="6888325" y="119688"/>
            <a:ext cx="2182925" cy="1475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0"/>
          <p:cNvSpPr txBox="1"/>
          <p:nvPr/>
        </p:nvSpPr>
        <p:spPr>
          <a:xfrm>
            <a:off x="47275" y="434525"/>
            <a:ext cx="74688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600">
                <a:solidFill>
                  <a:srgbClr val="212121"/>
                </a:solidFill>
                <a:latin typeface="Amatic SC"/>
                <a:ea typeface="Amatic SC"/>
                <a:cs typeface="Amatic SC"/>
                <a:sym typeface="Amatic SC"/>
              </a:rPr>
              <a:t>What do we already know about decimals?</a:t>
            </a:r>
            <a:endParaRPr b="1" sz="4600">
              <a:solidFill>
                <a:srgbClr val="212121"/>
              </a:solidFill>
              <a:latin typeface="Amatic SC"/>
              <a:ea typeface="Amatic SC"/>
              <a:cs typeface="Amatic SC"/>
              <a:sym typeface="Amatic SC"/>
            </a:endParaRPr>
          </a:p>
          <a:p>
            <a:pPr indent="0" lvl="0" marL="0" rtl="0" algn="l">
              <a:spcBef>
                <a:spcPts val="0"/>
              </a:spcBef>
              <a:spcAft>
                <a:spcPts val="0"/>
              </a:spcAft>
              <a:buNone/>
            </a:pPr>
            <a:r>
              <a:t/>
            </a:r>
            <a:endParaRPr>
              <a:latin typeface="Roboto"/>
              <a:ea typeface="Roboto"/>
              <a:cs typeface="Roboto"/>
              <a:sym typeface="Roboto"/>
            </a:endParaRPr>
          </a:p>
        </p:txBody>
      </p:sp>
      <p:sp>
        <p:nvSpPr>
          <p:cNvPr id="309" name="Google Shape;309;p50"/>
          <p:cNvSpPr txBox="1"/>
          <p:nvPr/>
        </p:nvSpPr>
        <p:spPr>
          <a:xfrm>
            <a:off x="262450" y="1741050"/>
            <a:ext cx="8520600" cy="334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100">
                <a:latin typeface="Impact"/>
                <a:ea typeface="Impact"/>
                <a:cs typeface="Impact"/>
                <a:sym typeface="Impact"/>
              </a:rPr>
              <a:t>→ let’s brainstorm our prior knowledge on decimals </a:t>
            </a:r>
            <a:endParaRPr sz="2100">
              <a:latin typeface="Impact"/>
              <a:ea typeface="Impact"/>
              <a:cs typeface="Impact"/>
              <a:sym typeface="Impact"/>
            </a:endParaRPr>
          </a:p>
          <a:p>
            <a:pPr indent="0" lvl="0" marL="0" rtl="0" algn="l">
              <a:lnSpc>
                <a:spcPct val="115000"/>
              </a:lnSpc>
              <a:spcBef>
                <a:spcPts val="1600"/>
              </a:spcBef>
              <a:spcAft>
                <a:spcPts val="0"/>
              </a:spcAft>
              <a:buNone/>
            </a:pPr>
            <a:r>
              <a:rPr lang="en" sz="2000">
                <a:latin typeface="Indie Flower"/>
                <a:ea typeface="Indie Flower"/>
                <a:cs typeface="Indie Flower"/>
                <a:sym typeface="Indie Flower"/>
              </a:rPr>
              <a:t>Think about....</a:t>
            </a:r>
            <a:endParaRPr sz="2000">
              <a:latin typeface="Indie Flower"/>
              <a:ea typeface="Indie Flower"/>
              <a:cs typeface="Indie Flower"/>
              <a:sym typeface="Indie Flower"/>
            </a:endParaRPr>
          </a:p>
          <a:p>
            <a:pPr indent="-412750" lvl="0" marL="457200" rtl="0" algn="l">
              <a:lnSpc>
                <a:spcPct val="115000"/>
              </a:lnSpc>
              <a:spcBef>
                <a:spcPts val="1600"/>
              </a:spcBef>
              <a:spcAft>
                <a:spcPts val="0"/>
              </a:spcAft>
              <a:buClr>
                <a:srgbClr val="000000"/>
              </a:buClr>
              <a:buSzPts val="2900"/>
              <a:buFont typeface="Amatic SC"/>
              <a:buChar char="-"/>
            </a:pPr>
            <a:r>
              <a:rPr b="1" lang="en" sz="2900">
                <a:latin typeface="Amatic SC"/>
                <a:ea typeface="Amatic SC"/>
                <a:cs typeface="Amatic SC"/>
                <a:sym typeface="Amatic SC"/>
              </a:rPr>
              <a:t>Why do we use decimals?</a:t>
            </a:r>
            <a:endParaRPr b="1" sz="2900">
              <a:latin typeface="Amatic SC"/>
              <a:ea typeface="Amatic SC"/>
              <a:cs typeface="Amatic SC"/>
              <a:sym typeface="Amatic SC"/>
            </a:endParaRPr>
          </a:p>
          <a:p>
            <a:pPr indent="-412750" lvl="0" marL="457200" rtl="0" algn="l">
              <a:lnSpc>
                <a:spcPct val="115000"/>
              </a:lnSpc>
              <a:spcBef>
                <a:spcPts val="0"/>
              </a:spcBef>
              <a:spcAft>
                <a:spcPts val="0"/>
              </a:spcAft>
              <a:buClr>
                <a:srgbClr val="000000"/>
              </a:buClr>
              <a:buSzPts val="2900"/>
              <a:buFont typeface="Amatic SC"/>
              <a:buChar char="-"/>
            </a:pPr>
            <a:r>
              <a:rPr b="1" lang="en" sz="2900">
                <a:latin typeface="Amatic SC"/>
                <a:ea typeface="Amatic SC"/>
                <a:cs typeface="Amatic SC"/>
                <a:sym typeface="Amatic SC"/>
              </a:rPr>
              <a:t>Where do you find decimals?</a:t>
            </a:r>
            <a:endParaRPr b="1" sz="2900">
              <a:latin typeface="Amatic SC"/>
              <a:ea typeface="Amatic SC"/>
              <a:cs typeface="Amatic SC"/>
              <a:sym typeface="Amatic SC"/>
            </a:endParaRPr>
          </a:p>
          <a:p>
            <a:pPr indent="-412750" lvl="0" marL="457200" rtl="0" algn="l">
              <a:lnSpc>
                <a:spcPct val="115000"/>
              </a:lnSpc>
              <a:spcBef>
                <a:spcPts val="0"/>
              </a:spcBef>
              <a:spcAft>
                <a:spcPts val="0"/>
              </a:spcAft>
              <a:buClr>
                <a:srgbClr val="000000"/>
              </a:buClr>
              <a:buSzPts val="2900"/>
              <a:buFont typeface="Amatic SC"/>
              <a:buChar char="-"/>
            </a:pPr>
            <a:r>
              <a:rPr b="1" lang="en" sz="2900">
                <a:latin typeface="Amatic SC"/>
                <a:ea typeface="Amatic SC"/>
                <a:cs typeface="Amatic SC"/>
                <a:sym typeface="Amatic SC"/>
              </a:rPr>
              <a:t>The correct way to use decimals.</a:t>
            </a:r>
            <a:endParaRPr b="1" sz="2900">
              <a:latin typeface="Amatic SC"/>
              <a:ea typeface="Amatic SC"/>
              <a:cs typeface="Amatic SC"/>
              <a:sym typeface="Amatic SC"/>
            </a:endParaRPr>
          </a:p>
          <a:p>
            <a:pPr indent="0" lvl="0" marL="0" rtl="0" algn="l">
              <a:lnSpc>
                <a:spcPct val="115000"/>
              </a:lnSpc>
              <a:spcBef>
                <a:spcPts val="1600"/>
              </a:spcBef>
              <a:spcAft>
                <a:spcPts val="0"/>
              </a:spcAft>
              <a:buNone/>
            </a:pPr>
            <a:r>
              <a:t/>
            </a:r>
            <a:endParaRPr sz="1800">
              <a:solidFill>
                <a:srgbClr val="666666"/>
              </a:solidFill>
              <a:latin typeface="Source Code Pro"/>
              <a:ea typeface="Source Code Pro"/>
              <a:cs typeface="Source Code Pro"/>
              <a:sym typeface="Source Code Pro"/>
            </a:endParaRPr>
          </a:p>
          <a:p>
            <a:pPr indent="0" lvl="0" marL="457200" rtl="0" algn="l">
              <a:lnSpc>
                <a:spcPct val="115000"/>
              </a:lnSpc>
              <a:spcBef>
                <a:spcPts val="1600"/>
              </a:spcBef>
              <a:spcAft>
                <a:spcPts val="0"/>
              </a:spcAft>
              <a:buNone/>
            </a:pPr>
            <a:r>
              <a:t/>
            </a:r>
            <a:endParaRPr sz="1800">
              <a:solidFill>
                <a:srgbClr val="666666"/>
              </a:solidFill>
              <a:latin typeface="Source Code Pro"/>
              <a:ea typeface="Source Code Pro"/>
              <a:cs typeface="Source Code Pro"/>
              <a:sym typeface="Source Code Pro"/>
            </a:endParaRPr>
          </a:p>
          <a:p>
            <a:pPr indent="-342900" lvl="0" marL="457200" rtl="0" algn="l">
              <a:lnSpc>
                <a:spcPct val="115000"/>
              </a:lnSpc>
              <a:spcBef>
                <a:spcPts val="1600"/>
              </a:spcBef>
              <a:spcAft>
                <a:spcPts val="0"/>
              </a:spcAft>
              <a:buClr>
                <a:srgbClr val="666666"/>
              </a:buClr>
              <a:buSzPts val="1800"/>
              <a:buFont typeface="Source Code Pro"/>
              <a:buChar char="-"/>
            </a:pPr>
            <a:r>
              <a:t/>
            </a:r>
            <a:endParaRPr sz="1800">
              <a:solidFill>
                <a:srgbClr val="666666"/>
              </a:solidFill>
              <a:latin typeface="Source Code Pro"/>
              <a:ea typeface="Source Code Pro"/>
              <a:cs typeface="Source Code Pro"/>
              <a:sym typeface="Source Code Pro"/>
            </a:endParaRPr>
          </a:p>
        </p:txBody>
      </p:sp>
      <p:sp>
        <p:nvSpPr>
          <p:cNvPr id="310" name="Google Shape;310;p50"/>
          <p:cNvSpPr/>
          <p:nvPr/>
        </p:nvSpPr>
        <p:spPr>
          <a:xfrm>
            <a:off x="5686975" y="2057400"/>
            <a:ext cx="2736600" cy="2241900"/>
          </a:xfrm>
          <a:prstGeom prst="cloudCallout">
            <a:avLst>
              <a:gd fmla="val -20833" name="adj1"/>
              <a:gd fmla="val 62500" name="adj2"/>
            </a:avLst>
          </a:prstGeom>
          <a:solidFill>
            <a:srgbClr val="EEEEE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50"/>
          <p:cNvSpPr txBox="1"/>
          <p:nvPr/>
        </p:nvSpPr>
        <p:spPr>
          <a:xfrm>
            <a:off x="6075175" y="2319425"/>
            <a:ext cx="1960200" cy="14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a:p>
            <a:pPr indent="0" lvl="0" marL="0" rtl="0" algn="l">
              <a:spcBef>
                <a:spcPts val="0"/>
              </a:spcBef>
              <a:spcAft>
                <a:spcPts val="0"/>
              </a:spcAft>
              <a:buNone/>
            </a:pPr>
            <a:r>
              <a:rPr lang="en" sz="1600">
                <a:latin typeface="Indie Flower"/>
                <a:ea typeface="Indie Flower"/>
                <a:cs typeface="Indie Flower"/>
                <a:sym typeface="Indie Flower"/>
              </a:rPr>
              <a:t>Create a mindmap or begin a KWL chart to record your answers!</a:t>
            </a:r>
            <a:endParaRPr sz="1600">
              <a:latin typeface="Indie Flower"/>
              <a:ea typeface="Indie Flower"/>
              <a:cs typeface="Indie Flower"/>
              <a:sym typeface="Indie Flower"/>
            </a:endParaRPr>
          </a:p>
        </p:txBody>
      </p:sp>
      <p:pic>
        <p:nvPicPr>
          <p:cNvPr id="312" name="Google Shape;312;p50"/>
          <p:cNvPicPr preferRelativeResize="0"/>
          <p:nvPr/>
        </p:nvPicPr>
        <p:blipFill>
          <a:blip r:embed="rId3">
            <a:alphaModFix/>
          </a:blip>
          <a:stretch>
            <a:fillRect/>
          </a:stretch>
        </p:blipFill>
        <p:spPr>
          <a:xfrm>
            <a:off x="7277900" y="102548"/>
            <a:ext cx="1811549" cy="1224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51"/>
          <p:cNvSpPr txBox="1"/>
          <p:nvPr/>
        </p:nvSpPr>
        <p:spPr>
          <a:xfrm>
            <a:off x="-206925" y="653775"/>
            <a:ext cx="6487200" cy="80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212121"/>
                </a:solidFill>
                <a:latin typeface="Amatic SC"/>
                <a:ea typeface="Amatic SC"/>
                <a:cs typeface="Amatic SC"/>
                <a:sym typeface="Amatic SC"/>
              </a:rPr>
              <a:t>What is a decimal:</a:t>
            </a:r>
            <a:endParaRPr b="1" sz="4800">
              <a:solidFill>
                <a:srgbClr val="212121"/>
              </a:solidFill>
              <a:latin typeface="Amatic SC"/>
              <a:ea typeface="Amatic SC"/>
              <a:cs typeface="Amatic SC"/>
              <a:sym typeface="Amatic SC"/>
            </a:endParaRPr>
          </a:p>
        </p:txBody>
      </p:sp>
      <p:sp>
        <p:nvSpPr>
          <p:cNvPr id="318" name="Google Shape;318;p51"/>
          <p:cNvSpPr txBox="1"/>
          <p:nvPr/>
        </p:nvSpPr>
        <p:spPr>
          <a:xfrm>
            <a:off x="242725" y="1643475"/>
            <a:ext cx="8520600" cy="3792300"/>
          </a:xfrm>
          <a:prstGeom prst="rect">
            <a:avLst/>
          </a:prstGeom>
          <a:noFill/>
          <a:ln>
            <a:noFill/>
          </a:ln>
        </p:spPr>
        <p:txBody>
          <a:bodyPr anchorCtr="0" anchor="t" bIns="91425" lIns="91425" spcFirstLastPara="1" rIns="91425" wrap="square" tIns="91425">
            <a:noAutofit/>
          </a:bodyPr>
          <a:lstStyle/>
          <a:p>
            <a:pPr indent="-330200" lvl="0" marL="457200" rtl="0" algn="l">
              <a:lnSpc>
                <a:spcPct val="150000"/>
              </a:lnSpc>
              <a:spcBef>
                <a:spcPts val="1000"/>
              </a:spcBef>
              <a:spcAft>
                <a:spcPts val="0"/>
              </a:spcAft>
              <a:buClr>
                <a:srgbClr val="000000"/>
              </a:buClr>
              <a:buSzPts val="1600"/>
              <a:buFont typeface="Poiret One"/>
              <a:buChar char="●"/>
            </a:pPr>
            <a:r>
              <a:rPr lang="en" sz="1600">
                <a:latin typeface="Poiret One"/>
                <a:ea typeface="Poiret One"/>
                <a:cs typeface="Poiret One"/>
                <a:sym typeface="Poiret One"/>
              </a:rPr>
              <a:t>A decimal is a number which contains a decimal point. </a:t>
            </a:r>
            <a:endParaRPr sz="1600">
              <a:latin typeface="Poiret One"/>
              <a:ea typeface="Poiret One"/>
              <a:cs typeface="Poiret One"/>
              <a:sym typeface="Poiret One"/>
            </a:endParaRPr>
          </a:p>
          <a:p>
            <a:pPr indent="-330200" lvl="0" marL="457200" rtl="0" algn="l">
              <a:lnSpc>
                <a:spcPct val="150000"/>
              </a:lnSpc>
              <a:spcBef>
                <a:spcPts val="0"/>
              </a:spcBef>
              <a:spcAft>
                <a:spcPts val="0"/>
              </a:spcAft>
              <a:buClr>
                <a:srgbClr val="000000"/>
              </a:buClr>
              <a:buSzPts val="1600"/>
              <a:buFont typeface="Poiret One"/>
              <a:buChar char="●"/>
            </a:pPr>
            <a:r>
              <a:rPr lang="en" sz="1600">
                <a:latin typeface="Poiret One"/>
                <a:ea typeface="Poiret One"/>
                <a:cs typeface="Poiret One"/>
                <a:sym typeface="Poiret One"/>
              </a:rPr>
              <a:t>Decimal numbers may be less than or greater than 0.</a:t>
            </a:r>
            <a:endParaRPr sz="1600">
              <a:latin typeface="Poiret One"/>
              <a:ea typeface="Poiret One"/>
              <a:cs typeface="Poiret One"/>
              <a:sym typeface="Poiret One"/>
            </a:endParaRPr>
          </a:p>
          <a:p>
            <a:pPr indent="-330200" lvl="0" marL="457200" rtl="0" algn="l">
              <a:lnSpc>
                <a:spcPct val="150000"/>
              </a:lnSpc>
              <a:spcBef>
                <a:spcPts val="0"/>
              </a:spcBef>
              <a:spcAft>
                <a:spcPts val="0"/>
              </a:spcAft>
              <a:buClr>
                <a:srgbClr val="000000"/>
              </a:buClr>
              <a:buSzPts val="1600"/>
              <a:buFont typeface="Poiret One"/>
              <a:buChar char="●"/>
            </a:pPr>
            <a:r>
              <a:rPr lang="en" sz="1600">
                <a:latin typeface="Poiret One"/>
                <a:ea typeface="Poiret One"/>
                <a:cs typeface="Poiret One"/>
                <a:sym typeface="Poiret One"/>
              </a:rPr>
              <a:t>The decimal point is used to separate the whole numbers (the units, tens and hundreds) from the fractions (the tenths, hundredths and thousandths). For this reason, it is always placed between the units column and the tenths column.</a:t>
            </a:r>
            <a:endParaRPr sz="1600">
              <a:solidFill>
                <a:srgbClr val="666666"/>
              </a:solidFill>
              <a:latin typeface="Poiret One"/>
              <a:ea typeface="Poiret One"/>
              <a:cs typeface="Poiret One"/>
              <a:sym typeface="Poiret One"/>
            </a:endParaRPr>
          </a:p>
        </p:txBody>
      </p:sp>
      <p:pic>
        <p:nvPicPr>
          <p:cNvPr descr="hashtag-dictionary-cartoon copy - Kathy Kuo Blog | Kathy Kuo Home ..." id="319" name="Google Shape;319;p51"/>
          <p:cNvPicPr preferRelativeResize="0"/>
          <p:nvPr/>
        </p:nvPicPr>
        <p:blipFill rotWithShape="1">
          <a:blip r:embed="rId3">
            <a:alphaModFix/>
          </a:blip>
          <a:srcRect b="12670" l="13648" r="11769" t="16743"/>
          <a:stretch/>
        </p:blipFill>
        <p:spPr>
          <a:xfrm>
            <a:off x="6181875" y="3364375"/>
            <a:ext cx="2581451" cy="1513925"/>
          </a:xfrm>
          <a:prstGeom prst="rect">
            <a:avLst/>
          </a:prstGeom>
          <a:noFill/>
          <a:ln>
            <a:noFill/>
          </a:ln>
        </p:spPr>
      </p:pic>
      <p:pic>
        <p:nvPicPr>
          <p:cNvPr id="320" name="Google Shape;320;p51"/>
          <p:cNvPicPr preferRelativeResize="0"/>
          <p:nvPr/>
        </p:nvPicPr>
        <p:blipFill>
          <a:blip r:embed="rId4">
            <a:alphaModFix/>
          </a:blip>
          <a:stretch>
            <a:fillRect/>
          </a:stretch>
        </p:blipFill>
        <p:spPr>
          <a:xfrm>
            <a:off x="1821475" y="3311825"/>
            <a:ext cx="2300307" cy="1619050"/>
          </a:xfrm>
          <a:prstGeom prst="rect">
            <a:avLst/>
          </a:prstGeom>
          <a:noFill/>
          <a:ln>
            <a:noFill/>
          </a:ln>
        </p:spPr>
      </p:pic>
      <p:pic>
        <p:nvPicPr>
          <p:cNvPr id="321" name="Google Shape;321;p51"/>
          <p:cNvPicPr preferRelativeResize="0"/>
          <p:nvPr/>
        </p:nvPicPr>
        <p:blipFill>
          <a:blip r:embed="rId5">
            <a:alphaModFix/>
          </a:blip>
          <a:stretch>
            <a:fillRect/>
          </a:stretch>
        </p:blipFill>
        <p:spPr>
          <a:xfrm>
            <a:off x="4324675" y="3515625"/>
            <a:ext cx="1564220" cy="801000"/>
          </a:xfrm>
          <a:prstGeom prst="rect">
            <a:avLst/>
          </a:prstGeom>
          <a:noFill/>
          <a:ln>
            <a:noFill/>
          </a:ln>
        </p:spPr>
      </p:pic>
      <p:pic>
        <p:nvPicPr>
          <p:cNvPr id="322" name="Google Shape;322;p51"/>
          <p:cNvPicPr preferRelativeResize="0"/>
          <p:nvPr/>
        </p:nvPicPr>
        <p:blipFill>
          <a:blip r:embed="rId6">
            <a:alphaModFix/>
          </a:blip>
          <a:stretch>
            <a:fillRect/>
          </a:stretch>
        </p:blipFill>
        <p:spPr>
          <a:xfrm>
            <a:off x="332800" y="3601725"/>
            <a:ext cx="1488667" cy="801000"/>
          </a:xfrm>
          <a:prstGeom prst="rect">
            <a:avLst/>
          </a:prstGeom>
          <a:noFill/>
          <a:ln>
            <a:noFill/>
          </a:ln>
        </p:spPr>
      </p:pic>
      <p:pic>
        <p:nvPicPr>
          <p:cNvPr id="323" name="Google Shape;323;p51"/>
          <p:cNvPicPr preferRelativeResize="0"/>
          <p:nvPr/>
        </p:nvPicPr>
        <p:blipFill>
          <a:blip r:embed="rId7">
            <a:alphaModFix/>
          </a:blip>
          <a:stretch>
            <a:fillRect/>
          </a:stretch>
        </p:blipFill>
        <p:spPr>
          <a:xfrm>
            <a:off x="2066713" y="4639125"/>
            <a:ext cx="1809825" cy="504375"/>
          </a:xfrm>
          <a:prstGeom prst="rect">
            <a:avLst/>
          </a:prstGeom>
          <a:noFill/>
          <a:ln>
            <a:noFill/>
          </a:ln>
        </p:spPr>
      </p:pic>
      <p:pic>
        <p:nvPicPr>
          <p:cNvPr id="324" name="Google Shape;324;p51"/>
          <p:cNvPicPr preferRelativeResize="0"/>
          <p:nvPr/>
        </p:nvPicPr>
        <p:blipFill>
          <a:blip r:embed="rId8">
            <a:alphaModFix/>
          </a:blip>
          <a:stretch>
            <a:fillRect/>
          </a:stretch>
        </p:blipFill>
        <p:spPr>
          <a:xfrm flipH="1" rot="10800000">
            <a:off x="3661750" y="3748325"/>
            <a:ext cx="785000" cy="248400"/>
          </a:xfrm>
          <a:prstGeom prst="rect">
            <a:avLst/>
          </a:prstGeom>
          <a:noFill/>
          <a:ln>
            <a:noFill/>
          </a:ln>
        </p:spPr>
      </p:pic>
      <p:pic>
        <p:nvPicPr>
          <p:cNvPr id="325" name="Google Shape;325;p51"/>
          <p:cNvPicPr preferRelativeResize="0"/>
          <p:nvPr/>
        </p:nvPicPr>
        <p:blipFill>
          <a:blip r:embed="rId9">
            <a:alphaModFix/>
          </a:blip>
          <a:stretch>
            <a:fillRect/>
          </a:stretch>
        </p:blipFill>
        <p:spPr>
          <a:xfrm flipH="1" rot="-10799998">
            <a:off x="1496500" y="3895100"/>
            <a:ext cx="756975" cy="127050"/>
          </a:xfrm>
          <a:prstGeom prst="rect">
            <a:avLst/>
          </a:prstGeom>
          <a:noFill/>
          <a:ln>
            <a:noFill/>
          </a:ln>
        </p:spPr>
      </p:pic>
      <p:pic>
        <p:nvPicPr>
          <p:cNvPr id="326" name="Google Shape;326;p51"/>
          <p:cNvPicPr preferRelativeResize="0"/>
          <p:nvPr/>
        </p:nvPicPr>
        <p:blipFill>
          <a:blip r:embed="rId10">
            <a:alphaModFix/>
          </a:blip>
          <a:stretch>
            <a:fillRect/>
          </a:stretch>
        </p:blipFill>
        <p:spPr>
          <a:xfrm flipH="1">
            <a:off x="3090100" y="4273024"/>
            <a:ext cx="163025" cy="366100"/>
          </a:xfrm>
          <a:prstGeom prst="rect">
            <a:avLst/>
          </a:prstGeom>
          <a:noFill/>
          <a:ln>
            <a:noFill/>
          </a:ln>
        </p:spPr>
      </p:pic>
      <p:pic>
        <p:nvPicPr>
          <p:cNvPr id="327" name="Google Shape;327;p51"/>
          <p:cNvPicPr preferRelativeResize="0"/>
          <p:nvPr/>
        </p:nvPicPr>
        <p:blipFill>
          <a:blip r:embed="rId11">
            <a:alphaModFix/>
          </a:blip>
          <a:stretch>
            <a:fillRect/>
          </a:stretch>
        </p:blipFill>
        <p:spPr>
          <a:xfrm>
            <a:off x="6888325" y="119688"/>
            <a:ext cx="2182925" cy="14751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descr="Matholia educational maths video on introduction to thousandths.&#10;#matholia #singaporemath #introduction #thousandths&#10;https://matholia.com&#10;&#10;Learning Targets:&#10;Explore decimal place value.&#10;Read and write decimals using tenths, hundredths, and thousandths.&#10;Compare decimals using greater-than and less-than notation.&#10;&#10;New videos added daily! Subscribe here:&#10;https://www.youtube.com/channel/UCOEucczy2ReGCf7rwAgaOkw?sub_confirmation=1&#10;For more maths videos for kids and loads of interactive content, visit matholia.com.&#10;&#10;This video lesson is taken from Matholia.com – a world-class online learning resource for K-6 mathematics. Our international curriculum covers a comprehensive range of topics and concepts using the Singapore's teaching approach. Concepts are presented through Concrete, Pictorial, Abstract (CPA) approach. Resources available include dynamic practice, instructional videos, ebooks, interactive tools and progress tracking and recording – all adopting the Singapore pedagogy.&#10;&#10;https://matholia.com&#10;https://twitter.com/MatholiaMath&#10;https://www.pinterest.com/matholiamath/boards/&#10;https://www.facebook.com/matholia.sg/&#10;http://matholia.blogspot.com&#10;https://www.reddit.com/user/matholia&#10;https://www.instagram.com/matholia_math/" id="332" name="Google Shape;332;p52" title="An Introduction to Thousandths">
            <a:hlinkClick r:id="rId3"/>
          </p:cNvPr>
          <p:cNvPicPr preferRelativeResize="0"/>
          <p:nvPr/>
        </p:nvPicPr>
        <p:blipFill>
          <a:blip r:embed="rId4">
            <a:alphaModFix/>
          </a:blip>
          <a:stretch>
            <a:fillRect/>
          </a:stretch>
        </p:blipFill>
        <p:spPr>
          <a:xfrm>
            <a:off x="242050" y="2246150"/>
            <a:ext cx="2918000" cy="2188500"/>
          </a:xfrm>
          <a:prstGeom prst="rect">
            <a:avLst/>
          </a:prstGeom>
          <a:noFill/>
          <a:ln>
            <a:noFill/>
          </a:ln>
        </p:spPr>
      </p:pic>
      <p:sp>
        <p:nvSpPr>
          <p:cNvPr id="333" name="Google Shape;333;p52"/>
          <p:cNvSpPr txBox="1"/>
          <p:nvPr/>
        </p:nvSpPr>
        <p:spPr>
          <a:xfrm>
            <a:off x="190475" y="4434650"/>
            <a:ext cx="2902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chemeClr val="hlink"/>
                </a:solidFill>
                <a:latin typeface="Roboto"/>
                <a:ea typeface="Roboto"/>
                <a:cs typeface="Roboto"/>
                <a:sym typeface="Roboto"/>
                <a:hlinkClick r:id="rId5"/>
              </a:rPr>
              <a:t>https://www.youtube.com/watch?v=mbZHJdpX1S0</a:t>
            </a:r>
            <a:r>
              <a:rPr lang="en" sz="900">
                <a:latin typeface="Roboto"/>
                <a:ea typeface="Roboto"/>
                <a:cs typeface="Roboto"/>
                <a:sym typeface="Roboto"/>
              </a:rPr>
              <a:t> </a:t>
            </a:r>
            <a:endParaRPr sz="900">
              <a:latin typeface="Roboto"/>
              <a:ea typeface="Roboto"/>
              <a:cs typeface="Roboto"/>
              <a:sym typeface="Roboto"/>
            </a:endParaRPr>
          </a:p>
        </p:txBody>
      </p:sp>
      <p:sp>
        <p:nvSpPr>
          <p:cNvPr id="334" name="Google Shape;334;p52"/>
          <p:cNvSpPr txBox="1"/>
          <p:nvPr/>
        </p:nvSpPr>
        <p:spPr>
          <a:xfrm>
            <a:off x="313100" y="683550"/>
            <a:ext cx="3000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000">
                <a:solidFill>
                  <a:srgbClr val="212121"/>
                </a:solidFill>
                <a:latin typeface="Amatic SC"/>
                <a:ea typeface="Amatic SC"/>
                <a:cs typeface="Amatic SC"/>
                <a:sym typeface="Amatic SC"/>
              </a:rPr>
              <a:t>Remember ...</a:t>
            </a:r>
            <a:endParaRPr/>
          </a:p>
        </p:txBody>
      </p:sp>
      <p:sp>
        <p:nvSpPr>
          <p:cNvPr id="335" name="Google Shape;335;p52"/>
          <p:cNvSpPr txBox="1"/>
          <p:nvPr/>
        </p:nvSpPr>
        <p:spPr>
          <a:xfrm>
            <a:off x="291350" y="1748125"/>
            <a:ext cx="3003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Patrick Hand"/>
                <a:ea typeface="Patrick Hand"/>
                <a:cs typeface="Patrick Hand"/>
                <a:sym typeface="Patrick Hand"/>
              </a:rPr>
              <a:t>Watch the video:</a:t>
            </a:r>
            <a:endParaRPr sz="1900">
              <a:latin typeface="Patrick Hand"/>
              <a:ea typeface="Patrick Hand"/>
              <a:cs typeface="Patrick Hand"/>
              <a:sym typeface="Patrick Hand"/>
            </a:endParaRPr>
          </a:p>
        </p:txBody>
      </p:sp>
      <p:sp>
        <p:nvSpPr>
          <p:cNvPr id="336" name="Google Shape;336;p52"/>
          <p:cNvSpPr txBox="1"/>
          <p:nvPr/>
        </p:nvSpPr>
        <p:spPr>
          <a:xfrm>
            <a:off x="3435725" y="1637850"/>
            <a:ext cx="5562600" cy="2692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1800">
                <a:latin typeface="Concert One"/>
                <a:ea typeface="Concert One"/>
                <a:cs typeface="Concert One"/>
                <a:sym typeface="Concert One"/>
              </a:rPr>
              <a:t>•When writing whole numbers, each digit holds a place. This place represents the value of that digit within the number.</a:t>
            </a:r>
            <a:endParaRPr sz="1800">
              <a:latin typeface="Concert One"/>
              <a:ea typeface="Concert One"/>
              <a:cs typeface="Concert One"/>
              <a:sym typeface="Concert One"/>
            </a:endParaRPr>
          </a:p>
          <a:p>
            <a:pPr indent="0" lvl="0" marL="0" rtl="0" algn="l">
              <a:lnSpc>
                <a:spcPct val="90000"/>
              </a:lnSpc>
              <a:spcBef>
                <a:spcPts val="1000"/>
              </a:spcBef>
              <a:spcAft>
                <a:spcPts val="0"/>
              </a:spcAft>
              <a:buNone/>
            </a:pPr>
            <a:r>
              <a:rPr lang="en" sz="1800">
                <a:latin typeface="Concert One"/>
                <a:ea typeface="Concert One"/>
                <a:cs typeface="Concert One"/>
                <a:sym typeface="Concert One"/>
              </a:rPr>
              <a:t>•When writing decimal fractions, </a:t>
            </a:r>
            <a:r>
              <a:rPr lang="en" sz="1800">
                <a:highlight>
                  <a:srgbClr val="FFFF00"/>
                </a:highlight>
                <a:latin typeface="Concert One"/>
                <a:ea typeface="Concert One"/>
                <a:cs typeface="Concert One"/>
                <a:sym typeface="Concert One"/>
              </a:rPr>
              <a:t>place value is equally important</a:t>
            </a:r>
            <a:r>
              <a:rPr lang="en" sz="1800">
                <a:latin typeface="Concert One"/>
                <a:ea typeface="Concert One"/>
                <a:cs typeface="Concert One"/>
                <a:sym typeface="Concert One"/>
              </a:rPr>
              <a:t>. The place represents the value of the fraction within the decimal.</a:t>
            </a:r>
            <a:endParaRPr sz="1800">
              <a:latin typeface="Concert One"/>
              <a:ea typeface="Concert One"/>
              <a:cs typeface="Concert One"/>
              <a:sym typeface="Concert One"/>
            </a:endParaRPr>
          </a:p>
          <a:p>
            <a:pPr indent="0" lvl="0" marL="0" rtl="0" algn="l">
              <a:lnSpc>
                <a:spcPct val="90000"/>
              </a:lnSpc>
              <a:spcBef>
                <a:spcPts val="1000"/>
              </a:spcBef>
              <a:spcAft>
                <a:spcPts val="0"/>
              </a:spcAft>
              <a:buNone/>
            </a:pPr>
            <a:r>
              <a:t/>
            </a:r>
            <a:endParaRPr sz="100">
              <a:solidFill>
                <a:srgbClr val="999999"/>
              </a:solidFill>
              <a:latin typeface="Concert One"/>
              <a:ea typeface="Concert One"/>
              <a:cs typeface="Concert One"/>
              <a:sym typeface="Concert One"/>
            </a:endParaRPr>
          </a:p>
          <a:p>
            <a:pPr indent="0" lvl="0" marL="0" rtl="0" algn="l">
              <a:lnSpc>
                <a:spcPct val="115000"/>
              </a:lnSpc>
              <a:spcBef>
                <a:spcPts val="0"/>
              </a:spcBef>
              <a:spcAft>
                <a:spcPts val="1600"/>
              </a:spcAft>
              <a:buNone/>
            </a:pPr>
            <a:r>
              <a:rPr lang="en" sz="3600">
                <a:latin typeface="Concert One"/>
                <a:ea typeface="Concert One"/>
                <a:cs typeface="Concert One"/>
                <a:sym typeface="Concert One"/>
              </a:rPr>
              <a:t> 2  8  3				0 . 2 8 3</a:t>
            </a:r>
            <a:endParaRPr sz="3600">
              <a:latin typeface="Concert One"/>
              <a:ea typeface="Concert One"/>
              <a:cs typeface="Concert One"/>
              <a:sym typeface="Concert One"/>
            </a:endParaRPr>
          </a:p>
        </p:txBody>
      </p:sp>
      <p:sp>
        <p:nvSpPr>
          <p:cNvPr id="337" name="Google Shape;337;p52"/>
          <p:cNvSpPr/>
          <p:nvPr/>
        </p:nvSpPr>
        <p:spPr>
          <a:xfrm>
            <a:off x="3711450" y="4161675"/>
            <a:ext cx="244500" cy="489000"/>
          </a:xfrm>
          <a:prstGeom prst="downArrow">
            <a:avLst>
              <a:gd fmla="val 50000" name="adj1"/>
              <a:gd fmla="val 50000" name="adj2"/>
            </a:avLst>
          </a:prstGeom>
          <a:solidFill>
            <a:srgbClr val="00FDC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52"/>
          <p:cNvSpPr/>
          <p:nvPr/>
        </p:nvSpPr>
        <p:spPr>
          <a:xfrm>
            <a:off x="4289675" y="4161675"/>
            <a:ext cx="244500" cy="489000"/>
          </a:xfrm>
          <a:prstGeom prst="downArrow">
            <a:avLst>
              <a:gd fmla="val 50000" name="adj1"/>
              <a:gd fmla="val 50000" name="adj2"/>
            </a:avLst>
          </a:prstGeom>
          <a:solidFill>
            <a:srgbClr val="00FDC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52"/>
          <p:cNvSpPr/>
          <p:nvPr/>
        </p:nvSpPr>
        <p:spPr>
          <a:xfrm>
            <a:off x="4867900" y="4161675"/>
            <a:ext cx="244500" cy="489000"/>
          </a:xfrm>
          <a:prstGeom prst="downArrow">
            <a:avLst>
              <a:gd fmla="val 50000" name="adj1"/>
              <a:gd fmla="val 50000" name="adj2"/>
            </a:avLst>
          </a:prstGeom>
          <a:solidFill>
            <a:srgbClr val="00FDC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52"/>
          <p:cNvSpPr/>
          <p:nvPr/>
        </p:nvSpPr>
        <p:spPr>
          <a:xfrm>
            <a:off x="7485600" y="4161675"/>
            <a:ext cx="244500" cy="489000"/>
          </a:xfrm>
          <a:prstGeom prst="downArrow">
            <a:avLst>
              <a:gd fmla="val 50000" name="adj1"/>
              <a:gd fmla="val 50000" name="adj2"/>
            </a:avLst>
          </a:prstGeom>
          <a:solidFill>
            <a:srgbClr val="00FDC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2"/>
          <p:cNvSpPr/>
          <p:nvPr/>
        </p:nvSpPr>
        <p:spPr>
          <a:xfrm>
            <a:off x="7884525" y="4161675"/>
            <a:ext cx="244500" cy="596100"/>
          </a:xfrm>
          <a:prstGeom prst="downArrow">
            <a:avLst>
              <a:gd fmla="val 50000" name="adj1"/>
              <a:gd fmla="val 50000" name="adj2"/>
            </a:avLst>
          </a:prstGeom>
          <a:solidFill>
            <a:srgbClr val="00FDC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2"/>
          <p:cNvSpPr/>
          <p:nvPr/>
        </p:nvSpPr>
        <p:spPr>
          <a:xfrm>
            <a:off x="8283450" y="4161675"/>
            <a:ext cx="244500" cy="757800"/>
          </a:xfrm>
          <a:prstGeom prst="downArrow">
            <a:avLst>
              <a:gd fmla="val 50000" name="adj1"/>
              <a:gd fmla="val 50000" name="adj2"/>
            </a:avLst>
          </a:prstGeom>
          <a:solidFill>
            <a:srgbClr val="00FDC8"/>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2"/>
          <p:cNvSpPr txBox="1"/>
          <p:nvPr/>
        </p:nvSpPr>
        <p:spPr>
          <a:xfrm>
            <a:off x="3282000" y="4650675"/>
            <a:ext cx="2580000" cy="4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Source Code Pro"/>
                <a:ea typeface="Source Code Pro"/>
                <a:cs typeface="Source Code Pro"/>
                <a:sym typeface="Source Code Pro"/>
              </a:rPr>
              <a:t> </a:t>
            </a:r>
            <a:r>
              <a:rPr lang="en" sz="1100">
                <a:latin typeface="Source Code Pro"/>
                <a:ea typeface="Source Code Pro"/>
                <a:cs typeface="Source Code Pro"/>
                <a:sym typeface="Source Code Pro"/>
              </a:rPr>
              <a:t>Hundreds  Tens   Units</a:t>
            </a:r>
            <a:endParaRPr sz="1100">
              <a:latin typeface="Source Code Pro"/>
              <a:ea typeface="Source Code Pro"/>
              <a:cs typeface="Source Code Pro"/>
              <a:sym typeface="Source Code Pro"/>
            </a:endParaRPr>
          </a:p>
        </p:txBody>
      </p:sp>
      <p:sp>
        <p:nvSpPr>
          <p:cNvPr id="344" name="Google Shape;344;p52"/>
          <p:cNvSpPr txBox="1"/>
          <p:nvPr/>
        </p:nvSpPr>
        <p:spPr>
          <a:xfrm>
            <a:off x="6954875" y="4605850"/>
            <a:ext cx="3191100" cy="4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Source Code Pro"/>
                <a:ea typeface="Source Code Pro"/>
                <a:cs typeface="Source Code Pro"/>
                <a:sym typeface="Source Code Pro"/>
              </a:rPr>
              <a:t>     </a:t>
            </a:r>
            <a:r>
              <a:rPr lang="en" sz="900">
                <a:latin typeface="Source Code Pro"/>
                <a:ea typeface="Source Code Pro"/>
                <a:cs typeface="Source Code Pro"/>
                <a:sym typeface="Source Code Pro"/>
              </a:rPr>
              <a:t>Tenths</a:t>
            </a:r>
            <a:endParaRPr sz="900">
              <a:latin typeface="Source Code Pro"/>
              <a:ea typeface="Source Code Pro"/>
              <a:cs typeface="Source Code Pro"/>
              <a:sym typeface="Source Code Pro"/>
            </a:endParaRPr>
          </a:p>
          <a:p>
            <a:pPr indent="0" lvl="0" marL="0" rtl="0" algn="l">
              <a:spcBef>
                <a:spcPts val="0"/>
              </a:spcBef>
              <a:spcAft>
                <a:spcPts val="0"/>
              </a:spcAft>
              <a:buNone/>
            </a:pPr>
            <a:r>
              <a:rPr lang="en" sz="900">
                <a:latin typeface="Source Code Pro"/>
                <a:ea typeface="Source Code Pro"/>
                <a:cs typeface="Source Code Pro"/>
                <a:sym typeface="Source Code Pro"/>
              </a:rPr>
              <a:t>         Hundredths </a:t>
            </a:r>
            <a:endParaRPr sz="900">
              <a:latin typeface="Source Code Pro"/>
              <a:ea typeface="Source Code Pro"/>
              <a:cs typeface="Source Code Pro"/>
              <a:sym typeface="Source Code Pro"/>
            </a:endParaRPr>
          </a:p>
          <a:p>
            <a:pPr indent="0" lvl="0" marL="0" rtl="0" algn="l">
              <a:spcBef>
                <a:spcPts val="0"/>
              </a:spcBef>
              <a:spcAft>
                <a:spcPts val="0"/>
              </a:spcAft>
              <a:buNone/>
            </a:pPr>
            <a:r>
              <a:rPr lang="en" sz="900">
                <a:latin typeface="Source Code Pro"/>
                <a:ea typeface="Source Code Pro"/>
                <a:cs typeface="Source Code Pro"/>
                <a:sym typeface="Source Code Pro"/>
              </a:rPr>
              <a:t>               </a:t>
            </a:r>
            <a:r>
              <a:rPr lang="en" sz="900">
                <a:latin typeface="Source Code Pro"/>
                <a:ea typeface="Source Code Pro"/>
                <a:cs typeface="Source Code Pro"/>
                <a:sym typeface="Source Code Pro"/>
              </a:rPr>
              <a:t>Thousandths</a:t>
            </a:r>
            <a:endParaRPr sz="900">
              <a:latin typeface="Source Code Pro"/>
              <a:ea typeface="Source Code Pro"/>
              <a:cs typeface="Source Code Pro"/>
              <a:sym typeface="Source Code Pro"/>
            </a:endParaRPr>
          </a:p>
          <a:p>
            <a:pPr indent="0" lvl="0" marL="0" rtl="0" algn="l">
              <a:spcBef>
                <a:spcPts val="0"/>
              </a:spcBef>
              <a:spcAft>
                <a:spcPts val="0"/>
              </a:spcAft>
              <a:buNone/>
            </a:pPr>
            <a:r>
              <a:t/>
            </a:r>
            <a:endParaRPr sz="900">
              <a:latin typeface="Source Code Pro"/>
              <a:ea typeface="Source Code Pro"/>
              <a:cs typeface="Source Code Pro"/>
              <a:sym typeface="Source Code Pro"/>
            </a:endParaRPr>
          </a:p>
        </p:txBody>
      </p:sp>
      <p:sp>
        <p:nvSpPr>
          <p:cNvPr id="345" name="Google Shape;345;p52"/>
          <p:cNvSpPr txBox="1"/>
          <p:nvPr/>
        </p:nvSpPr>
        <p:spPr>
          <a:xfrm>
            <a:off x="3282000" y="0"/>
            <a:ext cx="4803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0">
                <a:latin typeface="Patrick Hand"/>
                <a:ea typeface="Patrick Hand"/>
                <a:cs typeface="Patrick Hand"/>
                <a:sym typeface="Patrick Hand"/>
              </a:rPr>
              <a:t>Decimals</a:t>
            </a:r>
            <a:endParaRPr b="1" sz="6000">
              <a:latin typeface="Patrick Hand"/>
              <a:ea typeface="Patrick Hand"/>
              <a:cs typeface="Patrick Hand"/>
              <a:sym typeface="Patrick Hand"/>
            </a:endParaRPr>
          </a:p>
        </p:txBody>
      </p:sp>
      <p:pic>
        <p:nvPicPr>
          <p:cNvPr id="346" name="Google Shape;346;p52"/>
          <p:cNvPicPr preferRelativeResize="0"/>
          <p:nvPr/>
        </p:nvPicPr>
        <p:blipFill>
          <a:blip r:embed="rId6">
            <a:alphaModFix/>
          </a:blip>
          <a:stretch>
            <a:fillRect/>
          </a:stretch>
        </p:blipFill>
        <p:spPr>
          <a:xfrm>
            <a:off x="6888325" y="119688"/>
            <a:ext cx="2182925" cy="1475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53"/>
          <p:cNvPicPr preferRelativeResize="0"/>
          <p:nvPr/>
        </p:nvPicPr>
        <p:blipFill>
          <a:blip r:embed="rId3">
            <a:alphaModFix/>
          </a:blip>
          <a:stretch>
            <a:fillRect/>
          </a:stretch>
        </p:blipFill>
        <p:spPr>
          <a:xfrm>
            <a:off x="1533700" y="1726675"/>
            <a:ext cx="6208800" cy="3347225"/>
          </a:xfrm>
          <a:prstGeom prst="rect">
            <a:avLst/>
          </a:prstGeom>
          <a:noFill/>
          <a:ln>
            <a:noFill/>
          </a:ln>
        </p:spPr>
      </p:pic>
      <p:sp>
        <p:nvSpPr>
          <p:cNvPr id="352" name="Google Shape;352;p53"/>
          <p:cNvSpPr txBox="1"/>
          <p:nvPr/>
        </p:nvSpPr>
        <p:spPr>
          <a:xfrm>
            <a:off x="708825" y="408925"/>
            <a:ext cx="6706500" cy="185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0">
                <a:latin typeface="Patrick Hand"/>
                <a:ea typeface="Patrick Hand"/>
                <a:cs typeface="Patrick Hand"/>
                <a:sym typeface="Patrick Hand"/>
              </a:rPr>
              <a:t>Decimals: </a:t>
            </a:r>
            <a:r>
              <a:rPr lang="en" sz="3300">
                <a:latin typeface="Patrick Hand"/>
                <a:ea typeface="Patrick Hand"/>
                <a:cs typeface="Patrick Hand"/>
                <a:sym typeface="Patrick Hand"/>
              </a:rPr>
              <a:t>Underline the Digit </a:t>
            </a:r>
            <a:endParaRPr sz="3300">
              <a:latin typeface="Patrick Hand"/>
              <a:ea typeface="Patrick Hand"/>
              <a:cs typeface="Patrick Hand"/>
              <a:sym typeface="Patrick Hand"/>
            </a:endParaRPr>
          </a:p>
          <a:p>
            <a:pPr indent="0" lvl="0" marL="0" rtl="0" algn="l">
              <a:lnSpc>
                <a:spcPct val="115000"/>
              </a:lnSpc>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a:p>
            <a:pPr indent="0" lvl="0" marL="0" rtl="0" algn="l">
              <a:spcBef>
                <a:spcPts val="0"/>
              </a:spcBef>
              <a:spcAft>
                <a:spcPts val="0"/>
              </a:spcAft>
              <a:buNone/>
            </a:pPr>
            <a:r>
              <a:rPr lang="en" sz="1100"/>
              <a:t>		</a:t>
            </a:r>
            <a:endParaRPr sz="1100"/>
          </a:p>
          <a:p>
            <a:pPr indent="0" lvl="0" marL="0" rtl="0" algn="l">
              <a:spcBef>
                <a:spcPts val="0"/>
              </a:spcBef>
              <a:spcAft>
                <a:spcPts val="0"/>
              </a:spcAft>
              <a:buNone/>
            </a:pPr>
            <a:r>
              <a:t/>
            </a:r>
            <a:endParaRPr>
              <a:latin typeface="Roboto"/>
              <a:ea typeface="Roboto"/>
              <a:cs typeface="Roboto"/>
              <a:sym typeface="Roboto"/>
            </a:endParaRPr>
          </a:p>
        </p:txBody>
      </p:sp>
      <p:sp>
        <p:nvSpPr>
          <p:cNvPr id="353" name="Google Shape;353;p53"/>
          <p:cNvSpPr txBox="1"/>
          <p:nvPr/>
        </p:nvSpPr>
        <p:spPr>
          <a:xfrm>
            <a:off x="0" y="1981100"/>
            <a:ext cx="1533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Roboto"/>
                <a:ea typeface="Roboto"/>
                <a:cs typeface="Roboto"/>
                <a:sym typeface="Roboto"/>
              </a:rPr>
              <a:t>Have a go!</a:t>
            </a:r>
            <a:endParaRPr b="1" sz="1500">
              <a:latin typeface="Roboto"/>
              <a:ea typeface="Roboto"/>
              <a:cs typeface="Roboto"/>
              <a:sym typeface="Roboto"/>
            </a:endParaRPr>
          </a:p>
          <a:p>
            <a:pPr indent="0" lvl="0" marL="0" rtl="0" algn="ctr">
              <a:spcBef>
                <a:spcPts val="0"/>
              </a:spcBef>
              <a:spcAft>
                <a:spcPts val="0"/>
              </a:spcAft>
              <a:buNone/>
            </a:pPr>
            <a:r>
              <a:rPr b="1" lang="en" sz="1500">
                <a:latin typeface="Roboto"/>
                <a:ea typeface="Roboto"/>
                <a:cs typeface="Roboto"/>
                <a:sym typeface="Roboto"/>
              </a:rPr>
              <a:t> In your book. </a:t>
            </a:r>
            <a:endParaRPr/>
          </a:p>
        </p:txBody>
      </p:sp>
      <p:pic>
        <p:nvPicPr>
          <p:cNvPr id="354" name="Google Shape;354;p53"/>
          <p:cNvPicPr preferRelativeResize="0"/>
          <p:nvPr/>
        </p:nvPicPr>
        <p:blipFill>
          <a:blip r:embed="rId4">
            <a:alphaModFix/>
          </a:blip>
          <a:stretch>
            <a:fillRect/>
          </a:stretch>
        </p:blipFill>
        <p:spPr>
          <a:xfrm>
            <a:off x="6888325" y="119688"/>
            <a:ext cx="2182925" cy="14751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54"/>
          <p:cNvPicPr preferRelativeResize="0"/>
          <p:nvPr/>
        </p:nvPicPr>
        <p:blipFill>
          <a:blip r:embed="rId3">
            <a:alphaModFix/>
          </a:blip>
          <a:stretch>
            <a:fillRect/>
          </a:stretch>
        </p:blipFill>
        <p:spPr>
          <a:xfrm>
            <a:off x="1706350" y="1743775"/>
            <a:ext cx="6299700" cy="3463351"/>
          </a:xfrm>
          <a:prstGeom prst="rect">
            <a:avLst/>
          </a:prstGeom>
          <a:noFill/>
          <a:ln>
            <a:noFill/>
          </a:ln>
        </p:spPr>
      </p:pic>
      <p:sp>
        <p:nvSpPr>
          <p:cNvPr id="360" name="Google Shape;360;p54"/>
          <p:cNvSpPr txBox="1"/>
          <p:nvPr/>
        </p:nvSpPr>
        <p:spPr>
          <a:xfrm>
            <a:off x="627050" y="418025"/>
            <a:ext cx="6706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0">
                <a:latin typeface="Patrick Hand"/>
                <a:ea typeface="Patrick Hand"/>
                <a:cs typeface="Patrick Hand"/>
                <a:sym typeface="Patrick Hand"/>
              </a:rPr>
              <a:t>Decimals: </a:t>
            </a:r>
            <a:r>
              <a:rPr lang="en" sz="3300">
                <a:latin typeface="Patrick Hand"/>
                <a:ea typeface="Patrick Hand"/>
                <a:cs typeface="Patrick Hand"/>
                <a:sym typeface="Patrick Hand"/>
              </a:rPr>
              <a:t>Underline the Digit </a:t>
            </a:r>
            <a:endParaRPr sz="3300">
              <a:latin typeface="Patrick Hand"/>
              <a:ea typeface="Patrick Hand"/>
              <a:cs typeface="Patrick Hand"/>
              <a:sym typeface="Patrick Hand"/>
            </a:endParaRPr>
          </a:p>
        </p:txBody>
      </p:sp>
      <p:sp>
        <p:nvSpPr>
          <p:cNvPr id="361" name="Google Shape;361;p54"/>
          <p:cNvSpPr txBox="1"/>
          <p:nvPr/>
        </p:nvSpPr>
        <p:spPr>
          <a:xfrm>
            <a:off x="136300" y="2099225"/>
            <a:ext cx="13812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Roboto"/>
                <a:ea typeface="Roboto"/>
                <a:cs typeface="Roboto"/>
                <a:sym typeface="Roboto"/>
              </a:rPr>
              <a:t>Have a go!</a:t>
            </a:r>
            <a:endParaRPr b="1" sz="1500">
              <a:latin typeface="Roboto"/>
              <a:ea typeface="Roboto"/>
              <a:cs typeface="Roboto"/>
              <a:sym typeface="Roboto"/>
            </a:endParaRPr>
          </a:p>
          <a:p>
            <a:pPr indent="0" lvl="0" marL="0" rtl="0" algn="ctr">
              <a:spcBef>
                <a:spcPts val="0"/>
              </a:spcBef>
              <a:spcAft>
                <a:spcPts val="0"/>
              </a:spcAft>
              <a:buNone/>
            </a:pPr>
            <a:r>
              <a:rPr b="1" lang="en" sz="1500">
                <a:latin typeface="Roboto"/>
                <a:ea typeface="Roboto"/>
                <a:cs typeface="Roboto"/>
                <a:sym typeface="Roboto"/>
              </a:rPr>
              <a:t> In your book. </a:t>
            </a:r>
            <a:endParaRPr/>
          </a:p>
        </p:txBody>
      </p:sp>
      <p:pic>
        <p:nvPicPr>
          <p:cNvPr id="362" name="Google Shape;362;p54"/>
          <p:cNvPicPr preferRelativeResize="0"/>
          <p:nvPr/>
        </p:nvPicPr>
        <p:blipFill>
          <a:blip r:embed="rId4">
            <a:alphaModFix/>
          </a:blip>
          <a:stretch>
            <a:fillRect/>
          </a:stretch>
        </p:blipFill>
        <p:spPr>
          <a:xfrm>
            <a:off x="6888325" y="119688"/>
            <a:ext cx="2182925" cy="1475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D9D2E9"/>
        </a:solidFill>
      </p:bgPr>
    </p:bg>
    <p:spTree>
      <p:nvGrpSpPr>
        <p:cNvPr id="132" name="Shape 132"/>
        <p:cNvGrpSpPr/>
        <p:nvPr/>
      </p:nvGrpSpPr>
      <p:grpSpPr>
        <a:xfrm>
          <a:off x="0" y="0"/>
          <a:ext cx="0" cy="0"/>
          <a:chOff x="0" y="0"/>
          <a:chExt cx="0" cy="0"/>
        </a:xfrm>
      </p:grpSpPr>
      <p:graphicFrame>
        <p:nvGraphicFramePr>
          <p:cNvPr id="133" name="Google Shape;133;p28"/>
          <p:cNvGraphicFramePr/>
          <p:nvPr/>
        </p:nvGraphicFramePr>
        <p:xfrm>
          <a:off x="657181" y="36438"/>
          <a:ext cx="3000000" cy="3000000"/>
        </p:xfrm>
        <a:graphic>
          <a:graphicData uri="http://schemas.openxmlformats.org/drawingml/2006/table">
            <a:tbl>
              <a:tblPr bandRow="1" firstRow="1">
                <a:noFill/>
                <a:tableStyleId>{1D5B4A62-EB81-49AF-BDD5-FA85A1128D7F}</a:tableStyleId>
              </a:tblPr>
              <a:tblGrid>
                <a:gridCol w="511200"/>
                <a:gridCol w="382850"/>
                <a:gridCol w="1253700"/>
                <a:gridCol w="1253700"/>
                <a:gridCol w="1253700"/>
                <a:gridCol w="1253700"/>
                <a:gridCol w="1253700"/>
                <a:gridCol w="1253700"/>
              </a:tblGrid>
              <a:tr h="178175">
                <a:tc>
                  <a:txBody>
                    <a:bodyPr/>
                    <a:lstStyle/>
                    <a:p>
                      <a:pPr indent="0" lvl="0" marL="0" marR="0" rtl="0" algn="l">
                        <a:lnSpc>
                          <a:spcPct val="100000"/>
                        </a:lnSpc>
                        <a:spcBef>
                          <a:spcPts val="0"/>
                        </a:spcBef>
                        <a:spcAft>
                          <a:spcPts val="0"/>
                        </a:spcAft>
                        <a:buClr>
                          <a:srgbClr val="000000"/>
                        </a:buClr>
                        <a:buSzPts val="200"/>
                        <a:buFont typeface="Arial"/>
                        <a:buNone/>
                      </a:pPr>
                      <a:r>
                        <a:t/>
                      </a:r>
                      <a:endParaRPr sz="800" u="none" cap="none" strike="noStrike"/>
                    </a:p>
                  </a:txBody>
                  <a:tcPr marT="16325" marB="16325" marR="32600" marL="32600"/>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800" u="none" cap="none" strike="noStrike"/>
                    </a:p>
                  </a:txBody>
                  <a:tcPr marT="28125" marB="28125" marR="56250" marL="56250">
                    <a:lnB cap="flat" cmpd="sng" w="9525">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 sz="800" u="none" cap="none" strike="noStrike">
                          <a:latin typeface="Arial"/>
                          <a:ea typeface="Arial"/>
                          <a:cs typeface="Arial"/>
                          <a:sym typeface="Arial"/>
                        </a:rPr>
                        <a:t>Starfish</a:t>
                      </a:r>
                      <a:endParaRPr sz="800" u="none" cap="none" strike="noStrike"/>
                    </a:p>
                  </a:txBody>
                  <a:tcPr marT="28125" marB="28125" marR="56250" marL="56250">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800" u="none" cap="none" strike="noStrike"/>
                        <a:t>Seahorses</a:t>
                      </a:r>
                      <a:endParaRPr sz="800" u="none" cap="none" strike="noStrike"/>
                    </a:p>
                  </a:txBody>
                  <a:tcPr marT="28125" marB="28125" marR="56250" marL="56250">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4285F4"/>
                        </a:buClr>
                        <a:buSzPts val="2100"/>
                        <a:buFont typeface="Arial"/>
                        <a:buNone/>
                      </a:pPr>
                      <a:r>
                        <a:rPr lang="en" sz="800" u="none" cap="none" strike="noStrike"/>
                        <a:t>Turtles </a:t>
                      </a:r>
                      <a:endParaRPr sz="800" u="none" cap="none" strike="noStrike"/>
                    </a:p>
                  </a:txBody>
                  <a:tcPr marT="28125" marB="28125" marR="56250" marL="56250">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4285F4"/>
                        </a:buClr>
                        <a:buSzPts val="2100"/>
                        <a:buFont typeface="Arial"/>
                        <a:buNone/>
                      </a:pPr>
                      <a:r>
                        <a:rPr lang="en" sz="800" u="none" cap="none" strike="noStrike"/>
                        <a:t>Dolphins</a:t>
                      </a:r>
                      <a:endParaRPr sz="800" u="none" cap="none" strike="noStrike"/>
                    </a:p>
                  </a:txBody>
                  <a:tcPr marT="28125" marB="28125" marR="56250" marL="56250">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4285F4"/>
                        </a:buClr>
                        <a:buSzPts val="2100"/>
                        <a:buFont typeface="Arial"/>
                        <a:buNone/>
                      </a:pPr>
                      <a:r>
                        <a:rPr lang="en" sz="800" u="none" cap="none" strike="noStrike"/>
                        <a:t>Stingrays</a:t>
                      </a:r>
                      <a:endParaRPr sz="800" u="none" cap="none" strike="noStrike"/>
                    </a:p>
                  </a:txBody>
                  <a:tcPr marT="28125" marB="28125" marR="56250" marL="56250">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800" u="none" cap="none" strike="noStrike"/>
                        <a:t>Sharks</a:t>
                      </a:r>
                      <a:endParaRPr sz="800" u="none" cap="none" strike="noStrike"/>
                    </a:p>
                  </a:txBody>
                  <a:tcPr marT="28125" marB="28125" marR="56250" marL="56250">
                    <a:lnB cap="flat" cmpd="sng" w="12700">
                      <a:solidFill>
                        <a:srgbClr val="FFFFFF"/>
                      </a:solidFill>
                      <a:prstDash val="solid"/>
                      <a:round/>
                      <a:headEnd len="sm" w="sm" type="none"/>
                      <a:tailEnd len="sm" w="sm" type="none"/>
                    </a:lnB>
                  </a:tcPr>
                </a:tc>
              </a:tr>
              <a:tr h="216375">
                <a:tc rowSpan="8">
                  <a:txBody>
                    <a:bodyPr/>
                    <a:lstStyle/>
                    <a:p>
                      <a:pPr indent="0" lvl="0" marL="0" marR="0" rtl="0" algn="ctr">
                        <a:lnSpc>
                          <a:spcPct val="100000"/>
                        </a:lnSpc>
                        <a:spcBef>
                          <a:spcPts val="0"/>
                        </a:spcBef>
                        <a:spcAft>
                          <a:spcPts val="0"/>
                        </a:spcAft>
                        <a:buClr>
                          <a:srgbClr val="000000"/>
                        </a:buClr>
                        <a:buSzPts val="1200"/>
                        <a:buFont typeface="Arial"/>
                        <a:buNone/>
                      </a:pPr>
                      <a:r>
                        <a:rPr b="1" lang="en" sz="800" u="none" cap="none" strike="noStrike"/>
                        <a:t>OLD words</a:t>
                      </a:r>
                      <a:endParaRPr sz="800" u="none" cap="none" strike="noStrike"/>
                    </a:p>
                  </a:txBody>
                  <a:tcPr marT="16325" marB="16325" marR="32600" marL="32600" anchor="ctr">
                    <a:lnR cap="flat" cmpd="sng" w="9525">
                      <a:solidFill>
                        <a:srgbClr val="FFFFFF"/>
                      </a:solidFill>
                      <a:prstDash val="solid"/>
                      <a:round/>
                      <a:headEnd len="sm" w="sm" type="none"/>
                      <a:tailEnd len="sm" w="sm" type="none"/>
                    </a:lnR>
                    <a:lnB cap="flat" cmpd="sng" w="9525">
                      <a:solidFill>
                        <a:srgbClr val="4285F4"/>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afraid</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few</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pour</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folk</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youngling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supervise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2</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waist</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spew</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court</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yolk</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weakling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television</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3</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wail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knew</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your</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folklore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seedling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evidence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4</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raid</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stew</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four</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folks</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hatchling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advise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5</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bail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brew</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fourth</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yolky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trifling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visible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r h="21522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6</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pew</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fourteen</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earthling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revise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9620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7</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800"/>
                        <a:buFont typeface="Arial"/>
                        <a:buNone/>
                      </a:pPr>
                      <a:r>
                        <a:t/>
                      </a:r>
                      <a:endParaRPr sz="1200">
                        <a:latin typeface="Arial Narrow"/>
                        <a:ea typeface="Arial Narrow"/>
                        <a:cs typeface="Arial Narrow"/>
                        <a:sym typeface="Arial Narrow"/>
                      </a:endParaRPr>
                    </a:p>
                  </a:txBody>
                  <a:tcPr marT="68575" marB="6857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poured</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inkling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vision</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9620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8</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4285F4"/>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000"/>
                        <a:buFont typeface="Arial"/>
                        <a:buNone/>
                      </a:pPr>
                      <a:r>
                        <a:t/>
                      </a:r>
                      <a:endParaRPr sz="1200">
                        <a:latin typeface="Arial Narrow"/>
                        <a:ea typeface="Arial Narrow"/>
                        <a:cs typeface="Arial Narrow"/>
                        <a:sym typeface="Arial Narrow"/>
                      </a:endParaRPr>
                    </a:p>
                  </a:txBody>
                  <a:tcPr marT="68575" marB="68575" marR="68575" marL="68575" anchor="ctr">
                    <a:lnL cap="flat" cmpd="sng" w="12700">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t/>
                      </a:r>
                      <a:endParaRPr sz="1200">
                        <a:latin typeface="Arial Narrow"/>
                        <a:ea typeface="Arial Narrow"/>
                        <a:cs typeface="Arial Narrow"/>
                        <a:sym typeface="Arial Narrow"/>
                      </a:endParaRPr>
                    </a:p>
                  </a:txBody>
                  <a:tcPr marT="16325" marB="16325" marR="32600" marL="32600" anchor="ctr">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changeling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revision</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714050">
                <a:tc gridSpan="2">
                  <a:txBody>
                    <a:bodyPr/>
                    <a:lstStyle/>
                    <a:p>
                      <a:pPr indent="0" lvl="0" marL="0" marR="0" rtl="0" algn="ctr">
                        <a:lnSpc>
                          <a:spcPct val="100000"/>
                        </a:lnSpc>
                        <a:spcBef>
                          <a:spcPts val="0"/>
                        </a:spcBef>
                        <a:spcAft>
                          <a:spcPts val="0"/>
                        </a:spcAft>
                        <a:buClr>
                          <a:srgbClr val="000000"/>
                        </a:buClr>
                        <a:buSzPts val="1200"/>
                        <a:buFont typeface="Arial"/>
                        <a:buNone/>
                      </a:pPr>
                      <a:r>
                        <a:rPr b="1" lang="en" sz="800" u="none" cap="none" strike="noStrike"/>
                        <a:t>New Sound</a:t>
                      </a:r>
                      <a:endParaRPr sz="800" u="none" cap="none" strike="noStrike"/>
                    </a:p>
                  </a:txBody>
                  <a:tcPr marT="16325" marB="16325" marR="32600" marL="32600" anchor="ctr">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4285F4"/>
                      </a:solidFill>
                      <a:prstDash val="solid"/>
                      <a:round/>
                      <a:headEnd len="sm" w="sm" type="none"/>
                      <a:tailEnd len="sm" w="sm" type="none"/>
                    </a:lnT>
                    <a:lnB cap="flat" cmpd="sng" w="9525">
                      <a:solidFill>
                        <a:srgbClr val="4285F4"/>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rgbClr val="000000"/>
                        </a:buClr>
                        <a:buSzPts val="1400"/>
                        <a:buFont typeface="Arial"/>
                        <a:buNone/>
                      </a:pPr>
                      <a:r>
                        <a:rPr b="1" lang="en" sz="1100" u="none" cap="none" strike="noStrike">
                          <a:latin typeface="Arial Narrow"/>
                          <a:ea typeface="Arial Narrow"/>
                          <a:cs typeface="Arial Narrow"/>
                          <a:sym typeface="Arial Narrow"/>
                        </a:rPr>
                        <a:t>“all “as in ball</a:t>
                      </a:r>
                      <a:endParaRPr b="1" sz="1100" u="none" cap="none" strike="noStrike">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0000"/>
                        </a:lnSpc>
                        <a:spcBef>
                          <a:spcPts val="1200"/>
                        </a:spcBef>
                        <a:spcAft>
                          <a:spcPts val="1200"/>
                        </a:spcAft>
                        <a:buClr>
                          <a:srgbClr val="000000"/>
                        </a:buClr>
                        <a:buSzPts val="1100"/>
                        <a:buFont typeface="Arial"/>
                        <a:buNone/>
                      </a:pPr>
                      <a:r>
                        <a:rPr b="1" lang="en" sz="1100">
                          <a:latin typeface="Arial Narrow"/>
                          <a:ea typeface="Arial Narrow"/>
                          <a:cs typeface="Arial Narrow"/>
                          <a:sym typeface="Arial Narrow"/>
                        </a:rPr>
                        <a:t>ue (as in glue)  </a:t>
                      </a:r>
                      <a:r>
                        <a:rPr lang="en" sz="1100">
                          <a:latin typeface="Arial Narrow"/>
                          <a:ea typeface="Arial Narrow"/>
                          <a:cs typeface="Arial Narrow"/>
                          <a:sym typeface="Arial Narrow"/>
                        </a:rPr>
                        <a:t>typically occurs at the end of words</a:t>
                      </a:r>
                      <a:endParaRPr sz="1100">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0000"/>
                        </a:lnSpc>
                        <a:spcBef>
                          <a:spcPts val="1200"/>
                        </a:spcBef>
                        <a:spcAft>
                          <a:spcPts val="1200"/>
                        </a:spcAft>
                        <a:buClr>
                          <a:srgbClr val="000000"/>
                        </a:buClr>
                        <a:buSzPts val="1100"/>
                        <a:buFont typeface="Arial"/>
                        <a:buNone/>
                      </a:pPr>
                      <a:r>
                        <a:rPr b="1" lang="en" sz="1100">
                          <a:latin typeface="Arial Narrow"/>
                          <a:ea typeface="Arial Narrow"/>
                          <a:cs typeface="Arial Narrow"/>
                          <a:sym typeface="Arial Narrow"/>
                        </a:rPr>
                        <a:t>wh as /h/ (as in whole)</a:t>
                      </a:r>
                      <a:endParaRPr sz="1100">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n" sz="1100">
                          <a:latin typeface="Arial Narrow"/>
                          <a:ea typeface="Arial Narrow"/>
                          <a:cs typeface="Arial Narrow"/>
                          <a:sym typeface="Arial Narrow"/>
                        </a:rPr>
                        <a:t>st (as in castle) or </a:t>
                      </a:r>
                      <a:r>
                        <a:rPr b="1" lang="en" sz="1100">
                          <a:latin typeface="Arial Narrow"/>
                          <a:ea typeface="Arial Narrow"/>
                          <a:cs typeface="Arial Narrow"/>
                          <a:sym typeface="Arial Narrow"/>
                        </a:rPr>
                        <a:t>silent t </a:t>
                      </a:r>
                      <a:endParaRPr sz="1100">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0000"/>
                        </a:lnSpc>
                        <a:spcBef>
                          <a:spcPts val="1200"/>
                        </a:spcBef>
                        <a:spcAft>
                          <a:spcPts val="1200"/>
                        </a:spcAft>
                        <a:buClr>
                          <a:srgbClr val="000000"/>
                        </a:buClr>
                        <a:buSzPts val="1100"/>
                        <a:buFont typeface="Arial"/>
                        <a:buNone/>
                      </a:pPr>
                      <a:r>
                        <a:rPr b="1" lang="en" sz="1100">
                          <a:latin typeface="Arial Narrow"/>
                          <a:ea typeface="Arial Narrow"/>
                          <a:cs typeface="Arial Narrow"/>
                          <a:sym typeface="Arial Narrow"/>
                        </a:rPr>
                        <a:t>-ery </a:t>
                      </a:r>
                      <a:r>
                        <a:rPr lang="en" sz="1100">
                          <a:latin typeface="Arial Narrow"/>
                          <a:ea typeface="Arial Narrow"/>
                          <a:cs typeface="Arial Narrow"/>
                          <a:sym typeface="Arial Narrow"/>
                        </a:rPr>
                        <a:t>(meaning: relating to) Forms a noun </a:t>
                      </a:r>
                      <a:endParaRPr sz="1100">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0000"/>
                        </a:lnSpc>
                        <a:spcBef>
                          <a:spcPts val="1200"/>
                        </a:spcBef>
                        <a:spcAft>
                          <a:spcPts val="1200"/>
                        </a:spcAft>
                        <a:buClr>
                          <a:srgbClr val="000000"/>
                        </a:buClr>
                        <a:buSzPts val="1100"/>
                        <a:buFont typeface="Arial"/>
                        <a:buNone/>
                      </a:pPr>
                      <a:r>
                        <a:rPr b="1" lang="en" sz="1100">
                          <a:latin typeface="Arial Narrow"/>
                          <a:ea typeface="Arial Narrow"/>
                          <a:cs typeface="Arial Narrow"/>
                          <a:sym typeface="Arial Narrow"/>
                        </a:rPr>
                        <a:t>Phonic Concept: tactus, tangent</a:t>
                      </a:r>
                      <a:r>
                        <a:rPr lang="en" sz="1100">
                          <a:latin typeface="Arial Narrow"/>
                          <a:ea typeface="Arial Narrow"/>
                          <a:cs typeface="Arial Narrow"/>
                          <a:sym typeface="Arial Narrow"/>
                        </a:rPr>
                        <a:t> (meaning: to touch) </a:t>
                      </a:r>
                      <a:endParaRPr sz="1100" u="none" cap="none" strike="noStrike">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r h="216375">
                <a:tc rowSpan="8">
                  <a:txBody>
                    <a:bodyPr/>
                    <a:lstStyle/>
                    <a:p>
                      <a:pPr indent="0" lvl="0" marL="0" marR="0" rtl="0" algn="ctr">
                        <a:lnSpc>
                          <a:spcPct val="100000"/>
                        </a:lnSpc>
                        <a:spcBef>
                          <a:spcPts val="0"/>
                        </a:spcBef>
                        <a:spcAft>
                          <a:spcPts val="0"/>
                        </a:spcAft>
                        <a:buClr>
                          <a:srgbClr val="000000"/>
                        </a:buClr>
                        <a:buSzPts val="1200"/>
                        <a:buFont typeface="Arial"/>
                        <a:buNone/>
                      </a:pPr>
                      <a:r>
                        <a:rPr b="1" lang="en" sz="800" u="none" cap="none" strike="noStrike"/>
                        <a:t>New Words</a:t>
                      </a:r>
                      <a:endParaRPr sz="800" u="none" cap="none" strike="noStrike"/>
                    </a:p>
                  </a:txBody>
                  <a:tcPr marT="16325" marB="16325" marR="32600" marL="32600" anchor="ctr">
                    <a:lnR cap="flat" cmpd="sng" w="9525">
                      <a:solidFill>
                        <a:srgbClr val="FFFFFF"/>
                      </a:solidFill>
                      <a:prstDash val="solid"/>
                      <a:round/>
                      <a:headEnd len="sm" w="sm" type="none"/>
                      <a:tailEnd len="sm" w="sm" type="none"/>
                    </a:lnR>
                    <a:lnT cap="flat" cmpd="sng" w="9525">
                      <a:solidFill>
                        <a:srgbClr val="4285F4"/>
                      </a:solidFill>
                      <a:prstDash val="solid"/>
                      <a:round/>
                      <a:headEnd len="sm" w="sm" type="none"/>
                      <a:tailEnd len="sm" w="sm" type="none"/>
                    </a:lnT>
                    <a:lnB cap="flat" cmpd="sng" w="12700">
                      <a:solidFill>
                        <a:srgbClr val="4285F4"/>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9</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4285F4"/>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stall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sue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whole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listen</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archery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tactile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10</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wall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glue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who</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whistle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stationery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contact</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11</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football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true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whose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moisten </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grocery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contagious</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12</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hall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blue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whom</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glisten</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pottery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tangent</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13</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call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flue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whosoever</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listening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delivery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tangible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0480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14</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20000"/>
                        </a:lnSpc>
                        <a:spcBef>
                          <a:spcPts val="0"/>
                        </a:spcBef>
                        <a:spcAft>
                          <a:spcPts val="0"/>
                        </a:spcAft>
                        <a:buClr>
                          <a:srgbClr val="000000"/>
                        </a:buClr>
                        <a:buSzPts val="1000"/>
                        <a:buFont typeface="Arial"/>
                        <a:buNone/>
                      </a:pPr>
                      <a:r>
                        <a:t/>
                      </a:r>
                      <a:endParaRPr sz="1200" u="none" cap="none" strike="noStrike">
                        <a:solidFill>
                          <a:srgbClr val="424242"/>
                        </a:solidFill>
                        <a:latin typeface="Arial Narrow"/>
                        <a:ea typeface="Arial Narrow"/>
                        <a:cs typeface="Arial Narrow"/>
                        <a:sym typeface="Arial Narrow"/>
                      </a:endParaRPr>
                    </a:p>
                  </a:txBody>
                  <a:tcPr marT="68575" marB="68575" marR="68575" marL="68575" anchor="ctr">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sued</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wholemeal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thistle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mystery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tangentially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15</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l">
                        <a:lnSpc>
                          <a:spcPct val="20000"/>
                        </a:lnSpc>
                        <a:spcBef>
                          <a:spcPts val="0"/>
                        </a:spcBef>
                        <a:spcAft>
                          <a:spcPts val="0"/>
                        </a:spcAft>
                        <a:buClr>
                          <a:srgbClr val="000000"/>
                        </a:buClr>
                        <a:buSzPts val="1000"/>
                        <a:buFont typeface="Arial"/>
                        <a:buNone/>
                      </a:pPr>
                      <a:r>
                        <a:t/>
                      </a:r>
                      <a:endParaRPr b="1" sz="1200" u="none" cap="none" strike="noStrike">
                        <a:latin typeface="Arial Narrow"/>
                        <a:ea typeface="Arial Narrow"/>
                        <a:cs typeface="Arial Narrow"/>
                        <a:sym typeface="Arial Narrow"/>
                      </a:endParaRPr>
                    </a:p>
                  </a:txBody>
                  <a:tcPr marT="16325" marB="16325" marR="32600" marL="326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l">
                        <a:lnSpc>
                          <a:spcPct val="20000"/>
                        </a:lnSpc>
                        <a:spcBef>
                          <a:spcPts val="0"/>
                        </a:spcBef>
                        <a:spcAft>
                          <a:spcPts val="0"/>
                        </a:spcAft>
                        <a:buClr>
                          <a:srgbClr val="000000"/>
                        </a:buClr>
                        <a:buSzPts val="1000"/>
                        <a:buFont typeface="Arial"/>
                        <a:buNone/>
                      </a:pPr>
                      <a:r>
                        <a:t/>
                      </a:r>
                      <a:endParaRPr b="1" sz="1200" u="none" cap="none" strike="noStrike">
                        <a:latin typeface="Arial Narrow"/>
                        <a:ea typeface="Arial Narrow"/>
                        <a:cs typeface="Arial Narrow"/>
                        <a:sym typeface="Arial Narrow"/>
                      </a:endParaRPr>
                    </a:p>
                  </a:txBody>
                  <a:tcPr marT="16325" marB="16325" marR="32600" marL="32600" anchor="ctr">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wholesale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wrestle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lottery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entanglement</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16</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20000"/>
                        </a:lnSpc>
                        <a:spcBef>
                          <a:spcPts val="0"/>
                        </a:spcBef>
                        <a:spcAft>
                          <a:spcPts val="0"/>
                        </a:spcAft>
                        <a:buClr>
                          <a:srgbClr val="000000"/>
                        </a:buClr>
                        <a:buSzPts val="1000"/>
                        <a:buFont typeface="Arial"/>
                        <a:buNone/>
                      </a:pPr>
                      <a:r>
                        <a:t/>
                      </a:r>
                      <a:endParaRPr b="1" sz="1200" u="none" cap="none" strike="noStrike">
                        <a:latin typeface="Arial Narrow"/>
                        <a:ea typeface="Arial Narrow"/>
                        <a:cs typeface="Arial Narrow"/>
                        <a:sym typeface="Arial Narrow"/>
                      </a:endParaRPr>
                    </a:p>
                  </a:txBody>
                  <a:tcPr marT="16325" marB="16325" marR="32600" marL="326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20000"/>
                        </a:lnSpc>
                        <a:spcBef>
                          <a:spcPts val="0"/>
                        </a:spcBef>
                        <a:spcAft>
                          <a:spcPts val="0"/>
                        </a:spcAft>
                        <a:buClr>
                          <a:srgbClr val="000000"/>
                        </a:buClr>
                        <a:buSzPts val="600"/>
                        <a:buFont typeface="Arial"/>
                        <a:buNone/>
                      </a:pPr>
                      <a:r>
                        <a:t/>
                      </a:r>
                      <a:endParaRPr b="1" sz="1200" u="none" cap="none" strike="noStrike">
                        <a:latin typeface="Arial Narrow"/>
                        <a:ea typeface="Arial Narrow"/>
                        <a:cs typeface="Arial Narrow"/>
                        <a:sym typeface="Arial Narrow"/>
                      </a:endParaRPr>
                    </a:p>
                  </a:txBody>
                  <a:tcPr marT="16325" marB="16325" marR="32600" marL="326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20000"/>
                        </a:lnSpc>
                        <a:spcBef>
                          <a:spcPts val="0"/>
                        </a:spcBef>
                        <a:spcAft>
                          <a:spcPts val="0"/>
                        </a:spcAft>
                        <a:buClr>
                          <a:srgbClr val="000000"/>
                        </a:buClr>
                        <a:buSzPts val="600"/>
                        <a:buFont typeface="Arial"/>
                        <a:buNone/>
                      </a:pPr>
                      <a:r>
                        <a:t/>
                      </a:r>
                      <a:endParaRPr b="1" sz="1200" u="none" cap="none" strike="noStrike">
                        <a:latin typeface="Arial Narrow"/>
                        <a:ea typeface="Arial Narrow"/>
                        <a:cs typeface="Arial Narrow"/>
                        <a:sym typeface="Arial Narrow"/>
                      </a:endParaRPr>
                    </a:p>
                  </a:txBody>
                  <a:tcPr marT="16325" marB="16325" marR="32600" marL="32600" anchor="ctr">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unfasten</a:t>
                      </a:r>
                      <a:endParaRPr sz="1200">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joinery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disentangle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bl>
          </a:graphicData>
        </a:graphic>
      </p:graphicFrame>
      <p:pic>
        <p:nvPicPr>
          <p:cNvPr id="134" name="Google Shape;134;p28"/>
          <p:cNvPicPr preferRelativeResize="0"/>
          <p:nvPr/>
        </p:nvPicPr>
        <p:blipFill rotWithShape="1">
          <a:blip r:embed="rId3">
            <a:alphaModFix/>
          </a:blip>
          <a:srcRect b="0" l="0" r="0" t="0"/>
          <a:stretch/>
        </p:blipFill>
        <p:spPr>
          <a:xfrm>
            <a:off x="3780650" y="36450"/>
            <a:ext cx="261475" cy="329400"/>
          </a:xfrm>
          <a:prstGeom prst="rect">
            <a:avLst/>
          </a:prstGeom>
          <a:noFill/>
          <a:ln>
            <a:noFill/>
          </a:ln>
        </p:spPr>
      </p:pic>
      <p:pic>
        <p:nvPicPr>
          <p:cNvPr id="135" name="Google Shape;135;p28"/>
          <p:cNvPicPr preferRelativeResize="0"/>
          <p:nvPr/>
        </p:nvPicPr>
        <p:blipFill rotWithShape="1">
          <a:blip r:embed="rId4">
            <a:alphaModFix/>
          </a:blip>
          <a:srcRect b="0" l="0" r="0" t="0"/>
          <a:stretch/>
        </p:blipFill>
        <p:spPr>
          <a:xfrm>
            <a:off x="4977675" y="59899"/>
            <a:ext cx="320850" cy="282501"/>
          </a:xfrm>
          <a:prstGeom prst="rect">
            <a:avLst/>
          </a:prstGeom>
          <a:noFill/>
          <a:ln>
            <a:noFill/>
          </a:ln>
        </p:spPr>
      </p:pic>
      <p:pic>
        <p:nvPicPr>
          <p:cNvPr id="136" name="Google Shape;136;p28"/>
          <p:cNvPicPr preferRelativeResize="0"/>
          <p:nvPr/>
        </p:nvPicPr>
        <p:blipFill rotWithShape="1">
          <a:blip r:embed="rId5">
            <a:alphaModFix/>
          </a:blip>
          <a:srcRect b="0" l="0" r="0" t="0"/>
          <a:stretch/>
        </p:blipFill>
        <p:spPr>
          <a:xfrm>
            <a:off x="6295375" y="59897"/>
            <a:ext cx="261475" cy="242290"/>
          </a:xfrm>
          <a:prstGeom prst="rect">
            <a:avLst/>
          </a:prstGeom>
          <a:noFill/>
          <a:ln>
            <a:noFill/>
          </a:ln>
        </p:spPr>
      </p:pic>
      <p:pic>
        <p:nvPicPr>
          <p:cNvPr id="137" name="Google Shape;137;p28"/>
          <p:cNvPicPr preferRelativeResize="0"/>
          <p:nvPr/>
        </p:nvPicPr>
        <p:blipFill rotWithShape="1">
          <a:blip r:embed="rId6">
            <a:alphaModFix/>
          </a:blip>
          <a:srcRect b="0" l="0" r="0" t="0"/>
          <a:stretch/>
        </p:blipFill>
        <p:spPr>
          <a:xfrm>
            <a:off x="7553703" y="54874"/>
            <a:ext cx="261475" cy="230618"/>
          </a:xfrm>
          <a:prstGeom prst="rect">
            <a:avLst/>
          </a:prstGeom>
          <a:noFill/>
          <a:ln>
            <a:noFill/>
          </a:ln>
        </p:spPr>
      </p:pic>
      <p:pic>
        <p:nvPicPr>
          <p:cNvPr id="138" name="Google Shape;138;p28"/>
          <p:cNvPicPr preferRelativeResize="0"/>
          <p:nvPr/>
        </p:nvPicPr>
        <p:blipFill rotWithShape="1">
          <a:blip r:embed="rId7">
            <a:alphaModFix/>
          </a:blip>
          <a:srcRect b="0" l="0" r="0" t="0"/>
          <a:stretch/>
        </p:blipFill>
        <p:spPr>
          <a:xfrm>
            <a:off x="2464875" y="36450"/>
            <a:ext cx="320850" cy="285654"/>
          </a:xfrm>
          <a:prstGeom prst="rect">
            <a:avLst/>
          </a:prstGeom>
          <a:noFill/>
          <a:ln>
            <a:noFill/>
          </a:ln>
        </p:spPr>
      </p:pic>
      <p:pic>
        <p:nvPicPr>
          <p:cNvPr id="139" name="Google Shape;139;p28"/>
          <p:cNvPicPr preferRelativeResize="0"/>
          <p:nvPr/>
        </p:nvPicPr>
        <p:blipFill rotWithShape="1">
          <a:blip r:embed="rId8">
            <a:alphaModFix/>
          </a:blip>
          <a:srcRect b="0" l="0" r="0" t="0"/>
          <a:stretch/>
        </p:blipFill>
        <p:spPr>
          <a:xfrm>
            <a:off x="8912615" y="43000"/>
            <a:ext cx="237085" cy="230625"/>
          </a:xfrm>
          <a:prstGeom prst="rect">
            <a:avLst/>
          </a:prstGeom>
          <a:noFill/>
          <a:ln>
            <a:noFill/>
          </a:ln>
        </p:spPr>
      </p:pic>
      <p:sp>
        <p:nvSpPr>
          <p:cNvPr id="140" name="Google Shape;140;p28"/>
          <p:cNvSpPr txBox="1"/>
          <p:nvPr>
            <p:ph type="title"/>
          </p:nvPr>
        </p:nvSpPr>
        <p:spPr>
          <a:xfrm rot="-5400000">
            <a:off x="-2234773" y="2263350"/>
            <a:ext cx="5143500" cy="6168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100000"/>
              </a:lnSpc>
              <a:spcBef>
                <a:spcPts val="0"/>
              </a:spcBef>
              <a:spcAft>
                <a:spcPts val="0"/>
              </a:spcAft>
              <a:buClr>
                <a:schemeClr val="dk1"/>
              </a:buClr>
              <a:buSzPct val="100000"/>
              <a:buFont typeface="Arial"/>
              <a:buNone/>
            </a:pPr>
            <a:r>
              <a:rPr lang="en" sz="5400"/>
              <a:t>Week 6 Words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55"/>
          <p:cNvPicPr preferRelativeResize="0"/>
          <p:nvPr/>
        </p:nvPicPr>
        <p:blipFill>
          <a:blip r:embed="rId3">
            <a:alphaModFix/>
          </a:blip>
          <a:stretch>
            <a:fillRect/>
          </a:stretch>
        </p:blipFill>
        <p:spPr>
          <a:xfrm>
            <a:off x="1597300" y="1797025"/>
            <a:ext cx="6490526" cy="2176475"/>
          </a:xfrm>
          <a:prstGeom prst="rect">
            <a:avLst/>
          </a:prstGeom>
          <a:noFill/>
          <a:ln>
            <a:noFill/>
          </a:ln>
        </p:spPr>
      </p:pic>
      <p:sp>
        <p:nvSpPr>
          <p:cNvPr id="368" name="Google Shape;368;p55"/>
          <p:cNvSpPr txBox="1"/>
          <p:nvPr/>
        </p:nvSpPr>
        <p:spPr>
          <a:xfrm>
            <a:off x="690650" y="399850"/>
            <a:ext cx="7278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0">
                <a:latin typeface="Patrick Hand"/>
                <a:ea typeface="Patrick Hand"/>
                <a:cs typeface="Patrick Hand"/>
                <a:sym typeface="Patrick Hand"/>
              </a:rPr>
              <a:t>Decimals: </a:t>
            </a:r>
            <a:r>
              <a:rPr lang="en" sz="3300">
                <a:latin typeface="Patrick Hand"/>
                <a:ea typeface="Patrick Hand"/>
                <a:cs typeface="Patrick Hand"/>
                <a:sym typeface="Patrick Hand"/>
              </a:rPr>
              <a:t>Underline the Digit </a:t>
            </a:r>
            <a:endParaRPr sz="3300">
              <a:latin typeface="Patrick Hand"/>
              <a:ea typeface="Patrick Hand"/>
              <a:cs typeface="Patrick Hand"/>
              <a:sym typeface="Patrick Hand"/>
            </a:endParaRPr>
          </a:p>
        </p:txBody>
      </p:sp>
      <p:sp>
        <p:nvSpPr>
          <p:cNvPr id="369" name="Google Shape;369;p55"/>
          <p:cNvSpPr txBox="1"/>
          <p:nvPr/>
        </p:nvSpPr>
        <p:spPr>
          <a:xfrm>
            <a:off x="0" y="2126475"/>
            <a:ext cx="1545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Roboto"/>
                <a:ea typeface="Roboto"/>
                <a:cs typeface="Roboto"/>
                <a:sym typeface="Roboto"/>
              </a:rPr>
              <a:t>Have a go!</a:t>
            </a:r>
            <a:endParaRPr b="1" sz="1500">
              <a:latin typeface="Roboto"/>
              <a:ea typeface="Roboto"/>
              <a:cs typeface="Roboto"/>
              <a:sym typeface="Roboto"/>
            </a:endParaRPr>
          </a:p>
          <a:p>
            <a:pPr indent="0" lvl="0" marL="0" rtl="0" algn="ctr">
              <a:spcBef>
                <a:spcPts val="0"/>
              </a:spcBef>
              <a:spcAft>
                <a:spcPts val="0"/>
              </a:spcAft>
              <a:buNone/>
            </a:pPr>
            <a:r>
              <a:rPr b="1" lang="en" sz="1500">
                <a:latin typeface="Roboto"/>
                <a:ea typeface="Roboto"/>
                <a:cs typeface="Roboto"/>
                <a:sym typeface="Roboto"/>
              </a:rPr>
              <a:t> In your book. </a:t>
            </a:r>
            <a:endParaRPr/>
          </a:p>
        </p:txBody>
      </p:sp>
      <p:pic>
        <p:nvPicPr>
          <p:cNvPr id="370" name="Google Shape;370;p55"/>
          <p:cNvPicPr preferRelativeResize="0"/>
          <p:nvPr/>
        </p:nvPicPr>
        <p:blipFill>
          <a:blip r:embed="rId4">
            <a:alphaModFix/>
          </a:blip>
          <a:stretch>
            <a:fillRect/>
          </a:stretch>
        </p:blipFill>
        <p:spPr>
          <a:xfrm>
            <a:off x="6888325" y="119688"/>
            <a:ext cx="2182925" cy="14751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56"/>
          <p:cNvPicPr preferRelativeResize="0"/>
          <p:nvPr/>
        </p:nvPicPr>
        <p:blipFill>
          <a:blip r:embed="rId3">
            <a:alphaModFix/>
          </a:blip>
          <a:stretch>
            <a:fillRect/>
          </a:stretch>
        </p:blipFill>
        <p:spPr>
          <a:xfrm>
            <a:off x="270525" y="1872025"/>
            <a:ext cx="4138399" cy="3064550"/>
          </a:xfrm>
          <a:prstGeom prst="rect">
            <a:avLst/>
          </a:prstGeom>
          <a:noFill/>
          <a:ln>
            <a:noFill/>
          </a:ln>
        </p:spPr>
      </p:pic>
      <p:pic>
        <p:nvPicPr>
          <p:cNvPr id="376" name="Google Shape;376;p56"/>
          <p:cNvPicPr preferRelativeResize="0"/>
          <p:nvPr/>
        </p:nvPicPr>
        <p:blipFill>
          <a:blip r:embed="rId4">
            <a:alphaModFix/>
          </a:blip>
          <a:stretch>
            <a:fillRect/>
          </a:stretch>
        </p:blipFill>
        <p:spPr>
          <a:xfrm>
            <a:off x="4463477" y="1872025"/>
            <a:ext cx="4376423" cy="3064550"/>
          </a:xfrm>
          <a:prstGeom prst="rect">
            <a:avLst/>
          </a:prstGeom>
          <a:noFill/>
          <a:ln>
            <a:noFill/>
          </a:ln>
        </p:spPr>
      </p:pic>
      <p:sp>
        <p:nvSpPr>
          <p:cNvPr id="377" name="Google Shape;377;p56"/>
          <p:cNvSpPr txBox="1"/>
          <p:nvPr/>
        </p:nvSpPr>
        <p:spPr>
          <a:xfrm>
            <a:off x="581600" y="354400"/>
            <a:ext cx="6979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0">
                <a:latin typeface="Patrick Hand"/>
                <a:ea typeface="Patrick Hand"/>
                <a:cs typeface="Patrick Hand"/>
                <a:sym typeface="Patrick Hand"/>
              </a:rPr>
              <a:t>Decimals: </a:t>
            </a:r>
            <a:r>
              <a:rPr lang="en" sz="3300">
                <a:latin typeface="Patrick Hand"/>
                <a:ea typeface="Patrick Hand"/>
                <a:cs typeface="Patrick Hand"/>
                <a:sym typeface="Patrick Hand"/>
              </a:rPr>
              <a:t>Underline the Digit </a:t>
            </a:r>
            <a:endParaRPr sz="3300">
              <a:latin typeface="Patrick Hand"/>
              <a:ea typeface="Patrick Hand"/>
              <a:cs typeface="Patrick Hand"/>
              <a:sym typeface="Patrick Hand"/>
            </a:endParaRPr>
          </a:p>
        </p:txBody>
      </p:sp>
      <p:pic>
        <p:nvPicPr>
          <p:cNvPr id="378" name="Google Shape;378;p56"/>
          <p:cNvPicPr preferRelativeResize="0"/>
          <p:nvPr/>
        </p:nvPicPr>
        <p:blipFill rotWithShape="1">
          <a:blip r:embed="rId5">
            <a:alphaModFix/>
          </a:blip>
          <a:srcRect b="-9517" l="0" r="-9517" t="0"/>
          <a:stretch/>
        </p:blipFill>
        <p:spPr>
          <a:xfrm>
            <a:off x="7297250" y="115738"/>
            <a:ext cx="1942200" cy="15855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57"/>
          <p:cNvPicPr preferRelativeResize="0"/>
          <p:nvPr/>
        </p:nvPicPr>
        <p:blipFill>
          <a:blip r:embed="rId3">
            <a:alphaModFix/>
          </a:blip>
          <a:stretch>
            <a:fillRect/>
          </a:stretch>
        </p:blipFill>
        <p:spPr>
          <a:xfrm>
            <a:off x="1899275" y="1634100"/>
            <a:ext cx="5729376" cy="3509401"/>
          </a:xfrm>
          <a:prstGeom prst="rect">
            <a:avLst/>
          </a:prstGeom>
          <a:noFill/>
          <a:ln>
            <a:noFill/>
          </a:ln>
        </p:spPr>
      </p:pic>
      <p:sp>
        <p:nvSpPr>
          <p:cNvPr id="384" name="Google Shape;384;p57"/>
          <p:cNvSpPr txBox="1"/>
          <p:nvPr/>
        </p:nvSpPr>
        <p:spPr>
          <a:xfrm>
            <a:off x="190825" y="244175"/>
            <a:ext cx="8440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0">
                <a:latin typeface="Patrick Hand"/>
                <a:ea typeface="Patrick Hand"/>
                <a:cs typeface="Patrick Hand"/>
                <a:sym typeface="Patrick Hand"/>
              </a:rPr>
              <a:t>Decimals: </a:t>
            </a:r>
            <a:r>
              <a:rPr lang="en" sz="3000">
                <a:latin typeface="Patrick Hand"/>
                <a:ea typeface="Patrick Hand"/>
                <a:cs typeface="Patrick Hand"/>
                <a:sym typeface="Patrick Hand"/>
              </a:rPr>
              <a:t>Place Value of Underlined Digits</a:t>
            </a:r>
            <a:r>
              <a:rPr b="1" lang="en" sz="2000"/>
              <a:t> </a:t>
            </a:r>
            <a:endParaRPr sz="3300">
              <a:latin typeface="Patrick Hand"/>
              <a:ea typeface="Patrick Hand"/>
              <a:cs typeface="Patrick Hand"/>
              <a:sym typeface="Patrick Hand"/>
            </a:endParaRPr>
          </a:p>
        </p:txBody>
      </p:sp>
      <p:sp>
        <p:nvSpPr>
          <p:cNvPr id="385" name="Google Shape;385;p57"/>
          <p:cNvSpPr txBox="1"/>
          <p:nvPr/>
        </p:nvSpPr>
        <p:spPr>
          <a:xfrm>
            <a:off x="190825" y="2499075"/>
            <a:ext cx="1526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Roboto"/>
                <a:ea typeface="Roboto"/>
                <a:cs typeface="Roboto"/>
                <a:sym typeface="Roboto"/>
              </a:rPr>
              <a:t>Have a go!</a:t>
            </a:r>
            <a:endParaRPr b="1" sz="1500">
              <a:latin typeface="Roboto"/>
              <a:ea typeface="Roboto"/>
              <a:cs typeface="Roboto"/>
              <a:sym typeface="Roboto"/>
            </a:endParaRPr>
          </a:p>
          <a:p>
            <a:pPr indent="0" lvl="0" marL="0" rtl="0" algn="ctr">
              <a:spcBef>
                <a:spcPts val="0"/>
              </a:spcBef>
              <a:spcAft>
                <a:spcPts val="0"/>
              </a:spcAft>
              <a:buNone/>
            </a:pPr>
            <a:r>
              <a:rPr b="1" lang="en" sz="1500">
                <a:latin typeface="Roboto"/>
                <a:ea typeface="Roboto"/>
                <a:cs typeface="Roboto"/>
                <a:sym typeface="Roboto"/>
              </a:rPr>
              <a:t> In your book. </a:t>
            </a:r>
            <a:endParaRPr/>
          </a:p>
        </p:txBody>
      </p:sp>
      <p:pic>
        <p:nvPicPr>
          <p:cNvPr id="386" name="Google Shape;386;p57"/>
          <p:cNvPicPr preferRelativeResize="0"/>
          <p:nvPr/>
        </p:nvPicPr>
        <p:blipFill>
          <a:blip r:embed="rId4">
            <a:alphaModFix/>
          </a:blip>
          <a:stretch>
            <a:fillRect/>
          </a:stretch>
        </p:blipFill>
        <p:spPr>
          <a:xfrm>
            <a:off x="7562750" y="102559"/>
            <a:ext cx="1526700" cy="103171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58"/>
          <p:cNvPicPr preferRelativeResize="0"/>
          <p:nvPr/>
        </p:nvPicPr>
        <p:blipFill>
          <a:blip r:embed="rId3">
            <a:alphaModFix/>
          </a:blip>
          <a:stretch>
            <a:fillRect/>
          </a:stretch>
        </p:blipFill>
        <p:spPr>
          <a:xfrm>
            <a:off x="1635750" y="2064575"/>
            <a:ext cx="6311776" cy="2830775"/>
          </a:xfrm>
          <a:prstGeom prst="rect">
            <a:avLst/>
          </a:prstGeom>
          <a:noFill/>
          <a:ln>
            <a:noFill/>
          </a:ln>
        </p:spPr>
      </p:pic>
      <p:pic>
        <p:nvPicPr>
          <p:cNvPr id="392" name="Google Shape;392;p58"/>
          <p:cNvPicPr preferRelativeResize="0"/>
          <p:nvPr/>
        </p:nvPicPr>
        <p:blipFill>
          <a:blip r:embed="rId4">
            <a:alphaModFix/>
          </a:blip>
          <a:stretch>
            <a:fillRect/>
          </a:stretch>
        </p:blipFill>
        <p:spPr>
          <a:xfrm>
            <a:off x="1570050" y="1726625"/>
            <a:ext cx="4032475" cy="337950"/>
          </a:xfrm>
          <a:prstGeom prst="rect">
            <a:avLst/>
          </a:prstGeom>
          <a:noFill/>
          <a:ln>
            <a:noFill/>
          </a:ln>
        </p:spPr>
      </p:pic>
      <p:sp>
        <p:nvSpPr>
          <p:cNvPr id="393" name="Google Shape;393;p58"/>
          <p:cNvSpPr txBox="1"/>
          <p:nvPr/>
        </p:nvSpPr>
        <p:spPr>
          <a:xfrm>
            <a:off x="90875" y="253250"/>
            <a:ext cx="8440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0">
                <a:latin typeface="Patrick Hand"/>
                <a:ea typeface="Patrick Hand"/>
                <a:cs typeface="Patrick Hand"/>
                <a:sym typeface="Patrick Hand"/>
              </a:rPr>
              <a:t>Decimals: </a:t>
            </a:r>
            <a:r>
              <a:rPr lang="en" sz="3000">
                <a:latin typeface="Patrick Hand"/>
                <a:ea typeface="Patrick Hand"/>
                <a:cs typeface="Patrick Hand"/>
                <a:sym typeface="Patrick Hand"/>
              </a:rPr>
              <a:t>Place Value of Underlined Digits</a:t>
            </a:r>
            <a:r>
              <a:rPr b="1" lang="en" sz="2000"/>
              <a:t> </a:t>
            </a:r>
            <a:endParaRPr sz="3300">
              <a:latin typeface="Patrick Hand"/>
              <a:ea typeface="Patrick Hand"/>
              <a:cs typeface="Patrick Hand"/>
              <a:sym typeface="Patrick Hand"/>
            </a:endParaRPr>
          </a:p>
        </p:txBody>
      </p:sp>
      <p:sp>
        <p:nvSpPr>
          <p:cNvPr id="394" name="Google Shape;394;p58"/>
          <p:cNvSpPr txBox="1"/>
          <p:nvPr/>
        </p:nvSpPr>
        <p:spPr>
          <a:xfrm>
            <a:off x="90875" y="2689875"/>
            <a:ext cx="1545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Roboto"/>
                <a:ea typeface="Roboto"/>
                <a:cs typeface="Roboto"/>
                <a:sym typeface="Roboto"/>
              </a:rPr>
              <a:t>Have a go!</a:t>
            </a:r>
            <a:endParaRPr b="1" sz="1500">
              <a:latin typeface="Roboto"/>
              <a:ea typeface="Roboto"/>
              <a:cs typeface="Roboto"/>
              <a:sym typeface="Roboto"/>
            </a:endParaRPr>
          </a:p>
          <a:p>
            <a:pPr indent="0" lvl="0" marL="0" rtl="0" algn="ctr">
              <a:spcBef>
                <a:spcPts val="0"/>
              </a:spcBef>
              <a:spcAft>
                <a:spcPts val="0"/>
              </a:spcAft>
              <a:buNone/>
            </a:pPr>
            <a:r>
              <a:rPr b="1" lang="en" sz="1500">
                <a:latin typeface="Roboto"/>
                <a:ea typeface="Roboto"/>
                <a:cs typeface="Roboto"/>
                <a:sym typeface="Roboto"/>
              </a:rPr>
              <a:t> In your book.</a:t>
            </a:r>
            <a:endParaRPr/>
          </a:p>
        </p:txBody>
      </p:sp>
      <p:pic>
        <p:nvPicPr>
          <p:cNvPr id="395" name="Google Shape;395;p58"/>
          <p:cNvPicPr preferRelativeResize="0"/>
          <p:nvPr/>
        </p:nvPicPr>
        <p:blipFill>
          <a:blip r:embed="rId5">
            <a:alphaModFix/>
          </a:blip>
          <a:stretch>
            <a:fillRect/>
          </a:stretch>
        </p:blipFill>
        <p:spPr>
          <a:xfrm>
            <a:off x="7562750" y="102559"/>
            <a:ext cx="1526700" cy="103171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59"/>
          <p:cNvPicPr preferRelativeResize="0"/>
          <p:nvPr/>
        </p:nvPicPr>
        <p:blipFill>
          <a:blip r:embed="rId3">
            <a:alphaModFix/>
          </a:blip>
          <a:stretch>
            <a:fillRect/>
          </a:stretch>
        </p:blipFill>
        <p:spPr>
          <a:xfrm>
            <a:off x="1661662" y="1720250"/>
            <a:ext cx="6896725" cy="3022925"/>
          </a:xfrm>
          <a:prstGeom prst="rect">
            <a:avLst/>
          </a:prstGeom>
          <a:noFill/>
          <a:ln>
            <a:noFill/>
          </a:ln>
        </p:spPr>
      </p:pic>
      <p:sp>
        <p:nvSpPr>
          <p:cNvPr id="401" name="Google Shape;401;p59"/>
          <p:cNvSpPr txBox="1"/>
          <p:nvPr/>
        </p:nvSpPr>
        <p:spPr>
          <a:xfrm>
            <a:off x="117900" y="244175"/>
            <a:ext cx="8440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0">
                <a:latin typeface="Patrick Hand"/>
                <a:ea typeface="Patrick Hand"/>
                <a:cs typeface="Patrick Hand"/>
                <a:sym typeface="Patrick Hand"/>
              </a:rPr>
              <a:t>Decimals: </a:t>
            </a:r>
            <a:r>
              <a:rPr lang="en" sz="3000">
                <a:latin typeface="Patrick Hand"/>
                <a:ea typeface="Patrick Hand"/>
                <a:cs typeface="Patrick Hand"/>
                <a:sym typeface="Patrick Hand"/>
              </a:rPr>
              <a:t>Place Value of Underlined Digits</a:t>
            </a:r>
            <a:r>
              <a:rPr b="1" lang="en" sz="2000"/>
              <a:t> </a:t>
            </a:r>
            <a:endParaRPr sz="3300">
              <a:latin typeface="Patrick Hand"/>
              <a:ea typeface="Patrick Hand"/>
              <a:cs typeface="Patrick Hand"/>
              <a:sym typeface="Patrick Hand"/>
            </a:endParaRPr>
          </a:p>
        </p:txBody>
      </p:sp>
      <p:sp>
        <p:nvSpPr>
          <p:cNvPr id="402" name="Google Shape;402;p59"/>
          <p:cNvSpPr txBox="1"/>
          <p:nvPr/>
        </p:nvSpPr>
        <p:spPr>
          <a:xfrm>
            <a:off x="45425" y="2671725"/>
            <a:ext cx="1535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Roboto"/>
                <a:ea typeface="Roboto"/>
                <a:cs typeface="Roboto"/>
                <a:sym typeface="Roboto"/>
              </a:rPr>
              <a:t>Have a go!</a:t>
            </a:r>
            <a:endParaRPr b="1" sz="1500">
              <a:latin typeface="Roboto"/>
              <a:ea typeface="Roboto"/>
              <a:cs typeface="Roboto"/>
              <a:sym typeface="Roboto"/>
            </a:endParaRPr>
          </a:p>
          <a:p>
            <a:pPr indent="0" lvl="0" marL="0" rtl="0" algn="ctr">
              <a:spcBef>
                <a:spcPts val="0"/>
              </a:spcBef>
              <a:spcAft>
                <a:spcPts val="0"/>
              </a:spcAft>
              <a:buNone/>
            </a:pPr>
            <a:r>
              <a:rPr b="1" lang="en" sz="1500">
                <a:latin typeface="Roboto"/>
                <a:ea typeface="Roboto"/>
                <a:cs typeface="Roboto"/>
                <a:sym typeface="Roboto"/>
              </a:rPr>
              <a:t> In your book.</a:t>
            </a:r>
            <a:endParaRPr/>
          </a:p>
        </p:txBody>
      </p:sp>
      <p:pic>
        <p:nvPicPr>
          <p:cNvPr id="403" name="Google Shape;403;p59"/>
          <p:cNvPicPr preferRelativeResize="0"/>
          <p:nvPr/>
        </p:nvPicPr>
        <p:blipFill>
          <a:blip r:embed="rId4">
            <a:alphaModFix/>
          </a:blip>
          <a:stretch>
            <a:fillRect/>
          </a:stretch>
        </p:blipFill>
        <p:spPr>
          <a:xfrm>
            <a:off x="7562750" y="102559"/>
            <a:ext cx="1526700" cy="103171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0"/>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09" name="Google Shape;409;p60"/>
          <p:cNvPicPr preferRelativeResize="0"/>
          <p:nvPr/>
        </p:nvPicPr>
        <p:blipFill>
          <a:blip r:embed="rId3">
            <a:alphaModFix/>
          </a:blip>
          <a:stretch>
            <a:fillRect/>
          </a:stretch>
        </p:blipFill>
        <p:spPr>
          <a:xfrm>
            <a:off x="127199" y="1822538"/>
            <a:ext cx="4265075" cy="2950788"/>
          </a:xfrm>
          <a:prstGeom prst="rect">
            <a:avLst/>
          </a:prstGeom>
          <a:noFill/>
          <a:ln>
            <a:noFill/>
          </a:ln>
        </p:spPr>
      </p:pic>
      <p:pic>
        <p:nvPicPr>
          <p:cNvPr id="410" name="Google Shape;410;p60"/>
          <p:cNvPicPr preferRelativeResize="0"/>
          <p:nvPr/>
        </p:nvPicPr>
        <p:blipFill>
          <a:blip r:embed="rId4">
            <a:alphaModFix/>
          </a:blip>
          <a:stretch>
            <a:fillRect/>
          </a:stretch>
        </p:blipFill>
        <p:spPr>
          <a:xfrm>
            <a:off x="4274149" y="1822560"/>
            <a:ext cx="4791076" cy="3118290"/>
          </a:xfrm>
          <a:prstGeom prst="rect">
            <a:avLst/>
          </a:prstGeom>
          <a:noFill/>
          <a:ln>
            <a:noFill/>
          </a:ln>
        </p:spPr>
      </p:pic>
      <p:sp>
        <p:nvSpPr>
          <p:cNvPr id="411" name="Google Shape;411;p60"/>
          <p:cNvSpPr txBox="1"/>
          <p:nvPr/>
        </p:nvSpPr>
        <p:spPr>
          <a:xfrm>
            <a:off x="170250" y="262350"/>
            <a:ext cx="8440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0">
                <a:latin typeface="Patrick Hand"/>
                <a:ea typeface="Patrick Hand"/>
                <a:cs typeface="Patrick Hand"/>
                <a:sym typeface="Patrick Hand"/>
              </a:rPr>
              <a:t>Decimals: </a:t>
            </a:r>
            <a:r>
              <a:rPr lang="en" sz="3000">
                <a:latin typeface="Patrick Hand"/>
                <a:ea typeface="Patrick Hand"/>
                <a:cs typeface="Patrick Hand"/>
                <a:sym typeface="Patrick Hand"/>
              </a:rPr>
              <a:t>Place Value of Underlined Digits</a:t>
            </a:r>
            <a:r>
              <a:rPr b="1" lang="en" sz="2000"/>
              <a:t> </a:t>
            </a:r>
            <a:endParaRPr sz="3300">
              <a:latin typeface="Patrick Hand"/>
              <a:ea typeface="Patrick Hand"/>
              <a:cs typeface="Patrick Hand"/>
              <a:sym typeface="Patrick Hand"/>
            </a:endParaRPr>
          </a:p>
        </p:txBody>
      </p:sp>
      <p:pic>
        <p:nvPicPr>
          <p:cNvPr id="412" name="Google Shape;412;p60"/>
          <p:cNvPicPr preferRelativeResize="0"/>
          <p:nvPr/>
        </p:nvPicPr>
        <p:blipFill rotWithShape="1">
          <a:blip r:embed="rId5">
            <a:alphaModFix/>
          </a:blip>
          <a:srcRect b="-9517" l="0" r="-9517" t="0"/>
          <a:stretch/>
        </p:blipFill>
        <p:spPr>
          <a:xfrm>
            <a:off x="7592475" y="120550"/>
            <a:ext cx="1551525" cy="1551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6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solidFill>
                  <a:srgbClr val="000000"/>
                </a:solidFill>
              </a:rPr>
              <a:t>Brain Break:</a:t>
            </a:r>
            <a:endParaRPr>
              <a:solidFill>
                <a:srgbClr val="000000"/>
              </a:solidFill>
            </a:endParaRPr>
          </a:p>
        </p:txBody>
      </p:sp>
      <p:sp>
        <p:nvSpPr>
          <p:cNvPr id="418" name="Google Shape;418;p6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Go outside and lie on the ground look up at the clouds.</a:t>
            </a:r>
            <a:endParaRPr/>
          </a:p>
          <a:p>
            <a:pPr indent="0" lvl="0" marL="0" rtl="0" algn="l">
              <a:lnSpc>
                <a:spcPct val="115000"/>
              </a:lnSpc>
              <a:spcBef>
                <a:spcPts val="1600"/>
              </a:spcBef>
              <a:spcAft>
                <a:spcPts val="0"/>
              </a:spcAft>
              <a:buSzPts val="1800"/>
              <a:buNone/>
            </a:pPr>
            <a:r>
              <a:rPr lang="en"/>
              <a:t>See if you can make some pictures with the clouds as they are moving.</a:t>
            </a:r>
            <a:endParaRPr/>
          </a:p>
          <a:p>
            <a:pPr indent="0" lvl="0" marL="0" rtl="0" algn="l">
              <a:lnSpc>
                <a:spcPct val="115000"/>
              </a:lnSpc>
              <a:spcBef>
                <a:spcPts val="1600"/>
              </a:spcBef>
              <a:spcAft>
                <a:spcPts val="1600"/>
              </a:spcAft>
              <a:buSzPts val="1800"/>
              <a:buNone/>
            </a:pPr>
            <a:r>
              <a:rPr lang="en"/>
              <a:t>Give yourself 5 minutes to do this task.</a:t>
            </a:r>
            <a:endParaRPr/>
          </a:p>
        </p:txBody>
      </p:sp>
      <p:pic>
        <p:nvPicPr>
          <p:cNvPr id="419" name="Google Shape;419;p61"/>
          <p:cNvPicPr preferRelativeResize="0"/>
          <p:nvPr/>
        </p:nvPicPr>
        <p:blipFill rotWithShape="1">
          <a:blip r:embed="rId3">
            <a:alphaModFix/>
          </a:blip>
          <a:srcRect b="0" l="0" r="0" t="0"/>
          <a:stretch/>
        </p:blipFill>
        <p:spPr>
          <a:xfrm>
            <a:off x="3419974" y="3445450"/>
            <a:ext cx="2551475" cy="1698054"/>
          </a:xfrm>
          <a:prstGeom prst="rect">
            <a:avLst/>
          </a:prstGeom>
          <a:noFill/>
          <a:ln>
            <a:noFill/>
          </a:ln>
        </p:spPr>
      </p:pic>
      <p:pic>
        <p:nvPicPr>
          <p:cNvPr id="420" name="Google Shape;420;p61"/>
          <p:cNvPicPr preferRelativeResize="0"/>
          <p:nvPr/>
        </p:nvPicPr>
        <p:blipFill rotWithShape="1">
          <a:blip r:embed="rId4">
            <a:alphaModFix/>
          </a:blip>
          <a:srcRect b="0" l="0" r="0" t="0"/>
          <a:stretch/>
        </p:blipFill>
        <p:spPr>
          <a:xfrm>
            <a:off x="6556475" y="202600"/>
            <a:ext cx="2155276" cy="14376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2"/>
          <p:cNvSpPr txBox="1"/>
          <p:nvPr>
            <p:ph type="title"/>
          </p:nvPr>
        </p:nvSpPr>
        <p:spPr>
          <a:xfrm>
            <a:off x="364275" y="57977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3800">
              <a:latin typeface="Caveat"/>
              <a:ea typeface="Caveat"/>
              <a:cs typeface="Caveat"/>
              <a:sym typeface="Caveat"/>
            </a:endParaRPr>
          </a:p>
          <a:p>
            <a:pPr indent="0" lvl="0" marL="0" rtl="0" algn="l">
              <a:spcBef>
                <a:spcPts val="0"/>
              </a:spcBef>
              <a:spcAft>
                <a:spcPts val="0"/>
              </a:spcAft>
              <a:buNone/>
            </a:pPr>
            <a:r>
              <a:t/>
            </a:r>
            <a:endParaRPr sz="3800">
              <a:latin typeface="Caveat"/>
              <a:ea typeface="Caveat"/>
              <a:cs typeface="Caveat"/>
              <a:sym typeface="Caveat"/>
            </a:endParaRPr>
          </a:p>
          <a:p>
            <a:pPr indent="0" lvl="0" marL="0" rtl="0" algn="l">
              <a:spcBef>
                <a:spcPts val="0"/>
              </a:spcBef>
              <a:spcAft>
                <a:spcPts val="0"/>
              </a:spcAft>
              <a:buNone/>
            </a:pPr>
            <a:r>
              <a:rPr lang="en" sz="3800">
                <a:latin typeface="Caveat"/>
                <a:ea typeface="Caveat"/>
                <a:cs typeface="Caveat"/>
                <a:sym typeface="Caveat"/>
              </a:rPr>
              <a:t>Matific</a:t>
            </a:r>
            <a:endParaRPr sz="3800">
              <a:latin typeface="Caveat"/>
              <a:ea typeface="Caveat"/>
              <a:cs typeface="Caveat"/>
              <a:sym typeface="Caveat"/>
            </a:endParaRPr>
          </a:p>
          <a:p>
            <a:pPr indent="0" lvl="0" marL="0" rtl="0" algn="l">
              <a:spcBef>
                <a:spcPts val="0"/>
              </a:spcBef>
              <a:spcAft>
                <a:spcPts val="0"/>
              </a:spcAft>
              <a:buNone/>
            </a:pPr>
            <a:r>
              <a:rPr lang="en" sz="3300">
                <a:latin typeface="Caveat"/>
                <a:ea typeface="Caveat"/>
                <a:cs typeface="Caveat"/>
                <a:sym typeface="Caveat"/>
              </a:rPr>
              <a:t>Extension and Fast Finisher </a:t>
            </a:r>
            <a:endParaRPr sz="3300">
              <a:latin typeface="Caveat"/>
              <a:ea typeface="Caveat"/>
              <a:cs typeface="Caveat"/>
              <a:sym typeface="Caveat"/>
            </a:endParaRPr>
          </a:p>
        </p:txBody>
      </p:sp>
      <p:sp>
        <p:nvSpPr>
          <p:cNvPr id="426" name="Google Shape;426;p62"/>
          <p:cNvSpPr txBox="1"/>
          <p:nvPr>
            <p:ph idx="1" type="body"/>
          </p:nvPr>
        </p:nvSpPr>
        <p:spPr>
          <a:xfrm>
            <a:off x="471900" y="1919075"/>
            <a:ext cx="3738900" cy="27102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Font typeface="Montserrat"/>
              <a:buAutoNum type="arabicPeriod"/>
            </a:pPr>
            <a:r>
              <a:rPr lang="en" sz="1600">
                <a:solidFill>
                  <a:srgbClr val="000000"/>
                </a:solidFill>
                <a:latin typeface="Montserrat"/>
                <a:ea typeface="Montserrat"/>
                <a:cs typeface="Montserrat"/>
                <a:sym typeface="Montserrat"/>
              </a:rPr>
              <a:t>Go to </a:t>
            </a:r>
            <a:r>
              <a:rPr b="1" lang="en" sz="1600" u="sng">
                <a:solidFill>
                  <a:srgbClr val="9900FF"/>
                </a:solidFill>
                <a:latin typeface="Montserrat"/>
                <a:ea typeface="Montserrat"/>
                <a:cs typeface="Montserrat"/>
                <a:sym typeface="Montserrat"/>
                <a:hlinkClick r:id="rId3">
                  <a:extLst>
                    <a:ext uri="{A12FA001-AC4F-418D-AE19-62706E023703}">
                      <ahyp:hlinkClr val="tx"/>
                    </a:ext>
                  </a:extLst>
                </a:hlinkClick>
              </a:rPr>
              <a:t>https://www.matific.com/au/en-au/login-page/</a:t>
            </a:r>
            <a:r>
              <a:rPr b="1" lang="en" sz="1600">
                <a:solidFill>
                  <a:srgbClr val="9900FF"/>
                </a:solidFill>
                <a:latin typeface="Montserrat"/>
                <a:ea typeface="Montserrat"/>
                <a:cs typeface="Montserrat"/>
                <a:sym typeface="Montserrat"/>
              </a:rPr>
              <a:t> </a:t>
            </a:r>
            <a:endParaRPr b="1" sz="1600">
              <a:solidFill>
                <a:srgbClr val="9900FF"/>
              </a:solidFill>
              <a:latin typeface="Montserrat"/>
              <a:ea typeface="Montserrat"/>
              <a:cs typeface="Montserrat"/>
              <a:sym typeface="Montserrat"/>
            </a:endParaRPr>
          </a:p>
          <a:p>
            <a:pPr indent="0" lvl="0" marL="457200" rtl="0" algn="l">
              <a:spcBef>
                <a:spcPts val="1600"/>
              </a:spcBef>
              <a:spcAft>
                <a:spcPts val="0"/>
              </a:spcAft>
              <a:buNone/>
            </a:pPr>
            <a:r>
              <a:t/>
            </a:r>
            <a:endParaRPr b="1" sz="1600">
              <a:solidFill>
                <a:srgbClr val="9900FF"/>
              </a:solidFill>
              <a:latin typeface="Montserrat"/>
              <a:ea typeface="Montserrat"/>
              <a:cs typeface="Montserrat"/>
              <a:sym typeface="Montserrat"/>
            </a:endParaRPr>
          </a:p>
          <a:p>
            <a:pPr indent="-330200" lvl="0" marL="457200" rtl="0" algn="l">
              <a:spcBef>
                <a:spcPts val="1600"/>
              </a:spcBef>
              <a:spcAft>
                <a:spcPts val="1600"/>
              </a:spcAft>
              <a:buClr>
                <a:srgbClr val="000000"/>
              </a:buClr>
              <a:buSzPts val="1600"/>
              <a:buFont typeface="Montserrat"/>
              <a:buAutoNum type="arabicPeriod"/>
            </a:pPr>
            <a:r>
              <a:rPr lang="en" sz="1600">
                <a:solidFill>
                  <a:srgbClr val="000000"/>
                </a:solidFill>
                <a:latin typeface="Montserrat"/>
                <a:ea typeface="Montserrat"/>
                <a:cs typeface="Montserrat"/>
                <a:sym typeface="Montserrat"/>
              </a:rPr>
              <a:t>Complete tasks on matific</a:t>
            </a:r>
            <a:endParaRPr/>
          </a:p>
        </p:txBody>
      </p:sp>
      <p:pic>
        <p:nvPicPr>
          <p:cNvPr id="427" name="Google Shape;427;p62"/>
          <p:cNvPicPr preferRelativeResize="0"/>
          <p:nvPr/>
        </p:nvPicPr>
        <p:blipFill>
          <a:blip r:embed="rId4">
            <a:alphaModFix/>
          </a:blip>
          <a:stretch>
            <a:fillRect/>
          </a:stretch>
        </p:blipFill>
        <p:spPr>
          <a:xfrm>
            <a:off x="5383300" y="1756575"/>
            <a:ext cx="3060700" cy="3060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3"/>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4000">
                <a:latin typeface="Caveat"/>
                <a:ea typeface="Caveat"/>
                <a:cs typeface="Caveat"/>
                <a:sym typeface="Caveat"/>
              </a:rPr>
              <a:t>Break 2: 30 minutes</a:t>
            </a:r>
            <a:endParaRPr sz="4000">
              <a:latin typeface="Caveat"/>
              <a:ea typeface="Caveat"/>
              <a:cs typeface="Caveat"/>
              <a:sym typeface="Caveat"/>
            </a:endParaRPr>
          </a:p>
        </p:txBody>
      </p:sp>
      <p:sp>
        <p:nvSpPr>
          <p:cNvPr id="433" name="Google Shape;433;p63"/>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Go outside.</a:t>
            </a:r>
            <a:endParaRPr/>
          </a:p>
          <a:p>
            <a:pPr indent="0" lvl="0" marL="0" rtl="0" algn="l">
              <a:lnSpc>
                <a:spcPct val="115000"/>
              </a:lnSpc>
              <a:spcBef>
                <a:spcPts val="1600"/>
              </a:spcBef>
              <a:spcAft>
                <a:spcPts val="0"/>
              </a:spcAft>
              <a:buSzPts val="1800"/>
              <a:buNone/>
            </a:pPr>
            <a:r>
              <a:rPr lang="en"/>
              <a:t>Take this opportunity to run around outdoors. </a:t>
            </a:r>
            <a:endParaRPr/>
          </a:p>
          <a:p>
            <a:pPr indent="0" lvl="0" marL="0" rtl="0" algn="l">
              <a:lnSpc>
                <a:spcPct val="115000"/>
              </a:lnSpc>
              <a:spcBef>
                <a:spcPts val="1600"/>
              </a:spcBef>
              <a:spcAft>
                <a:spcPts val="0"/>
              </a:spcAft>
              <a:buSzPts val="1800"/>
              <a:buNone/>
            </a:pPr>
            <a:r>
              <a:rPr lang="en"/>
              <a:t>Recharge and have a quick bite to eat so that you don’t become tired and irritable while you are sitting and working. </a:t>
            </a:r>
            <a:endParaRPr/>
          </a:p>
          <a:p>
            <a:pPr indent="0" lvl="0" marL="0" rtl="0" algn="l">
              <a:lnSpc>
                <a:spcPct val="115000"/>
              </a:lnSpc>
              <a:spcBef>
                <a:spcPts val="1600"/>
              </a:spcBef>
              <a:spcAft>
                <a:spcPts val="1600"/>
              </a:spcAft>
              <a:buSzPts val="1800"/>
              <a:buNone/>
            </a:pPr>
            <a:r>
              <a:rPr lang="en"/>
              <a:t>Drink plenty of water as well.</a:t>
            </a:r>
            <a:endParaRPr/>
          </a:p>
        </p:txBody>
      </p:sp>
      <p:pic>
        <p:nvPicPr>
          <p:cNvPr id="434" name="Google Shape;434;p63"/>
          <p:cNvPicPr preferRelativeResize="0"/>
          <p:nvPr/>
        </p:nvPicPr>
        <p:blipFill rotWithShape="1">
          <a:blip r:embed="rId3">
            <a:alphaModFix/>
          </a:blip>
          <a:srcRect b="0" l="0" r="0" t="0"/>
          <a:stretch/>
        </p:blipFill>
        <p:spPr>
          <a:xfrm>
            <a:off x="5523525" y="3369850"/>
            <a:ext cx="2426275" cy="1773649"/>
          </a:xfrm>
          <a:prstGeom prst="rect">
            <a:avLst/>
          </a:prstGeom>
          <a:noFill/>
          <a:ln>
            <a:noFill/>
          </a:ln>
        </p:spPr>
      </p:pic>
      <p:pic>
        <p:nvPicPr>
          <p:cNvPr id="435" name="Google Shape;435;p63"/>
          <p:cNvPicPr preferRelativeResize="0"/>
          <p:nvPr/>
        </p:nvPicPr>
        <p:blipFill rotWithShape="1">
          <a:blip r:embed="rId4">
            <a:alphaModFix/>
          </a:blip>
          <a:srcRect b="0" l="0" r="0" t="0"/>
          <a:stretch/>
        </p:blipFill>
        <p:spPr>
          <a:xfrm>
            <a:off x="6588225" y="202600"/>
            <a:ext cx="2123526" cy="1416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4"/>
          <p:cNvSpPr txBox="1"/>
          <p:nvPr/>
        </p:nvSpPr>
        <p:spPr>
          <a:xfrm>
            <a:off x="201075" y="126975"/>
            <a:ext cx="8625600" cy="491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highlight>
                  <a:srgbClr val="93C47D"/>
                </a:highlight>
                <a:latin typeface="Oswald"/>
                <a:ea typeface="Oswald"/>
                <a:cs typeface="Oswald"/>
                <a:sym typeface="Oswald"/>
              </a:rPr>
              <a:t>LEARNING EXPERIENCE 4 - </a:t>
            </a:r>
            <a:endParaRPr sz="3000">
              <a:highlight>
                <a:srgbClr val="93C47D"/>
              </a:highlight>
              <a:latin typeface="Oswald"/>
              <a:ea typeface="Oswald"/>
              <a:cs typeface="Oswald"/>
              <a:sym typeface="Oswald"/>
            </a:endParaRPr>
          </a:p>
          <a:p>
            <a:pPr indent="0" lvl="0" marL="0" rtl="0" algn="l">
              <a:spcBef>
                <a:spcPts val="0"/>
              </a:spcBef>
              <a:spcAft>
                <a:spcPts val="0"/>
              </a:spcAft>
              <a:buNone/>
            </a:pPr>
            <a:r>
              <a:rPr lang="en" sz="3000">
                <a:highlight>
                  <a:srgbClr val="93C47D"/>
                </a:highlight>
                <a:latin typeface="Oswald"/>
                <a:ea typeface="Oswald"/>
                <a:cs typeface="Oswald"/>
                <a:sym typeface="Oswald"/>
              </a:rPr>
              <a:t>WHY AND HOW DID THE AUSTRALIAN COLONY DEVELOP IN THE 1800’S?</a:t>
            </a:r>
            <a:r>
              <a:rPr lang="en" sz="1800"/>
              <a:t> </a:t>
            </a:r>
            <a:endParaRPr sz="1800"/>
          </a:p>
          <a:p>
            <a:pPr indent="0" lvl="0" marL="0" rtl="0" algn="l">
              <a:spcBef>
                <a:spcPts val="0"/>
              </a:spcBef>
              <a:spcAft>
                <a:spcPts val="0"/>
              </a:spcAft>
              <a:buNone/>
            </a:pPr>
            <a:r>
              <a:rPr lang="en" sz="1800" u="sng">
                <a:solidFill>
                  <a:schemeClr val="hlink"/>
                </a:solidFill>
                <a:hlinkClick r:id="rId3"/>
              </a:rPr>
              <a:t>Inquisitive - Enjoy teaching Science, History and Geography</a:t>
            </a:r>
            <a:r>
              <a:rPr lang="en" sz="1800">
                <a:solidFill>
                  <a:srgbClr val="ADADAD"/>
                </a:solidFill>
              </a:rPr>
              <a:t> (click this link)</a:t>
            </a:r>
            <a:endParaRPr sz="1800">
              <a:solidFill>
                <a:srgbClr val="ADADAD"/>
              </a:solidFill>
            </a:endParaRPr>
          </a:p>
          <a:p>
            <a:pPr indent="0" lvl="0" marL="0" rtl="0" algn="l">
              <a:lnSpc>
                <a:spcPct val="115000"/>
              </a:lnSpc>
              <a:spcBef>
                <a:spcPts val="0"/>
              </a:spcBef>
              <a:spcAft>
                <a:spcPts val="0"/>
              </a:spcAft>
              <a:buNone/>
            </a:pPr>
            <a:r>
              <a:rPr lang="en" sz="1800">
                <a:solidFill>
                  <a:srgbClr val="ADADAD"/>
                </a:solidFill>
              </a:rPr>
              <a:t>Why were the colonies founded &gt; Lesson 3 A Colonial Settlement Investigation</a:t>
            </a:r>
            <a:endParaRPr sz="1800">
              <a:latin typeface="Playfair Display"/>
              <a:ea typeface="Playfair Display"/>
              <a:cs typeface="Playfair Display"/>
              <a:sym typeface="Playfair Display"/>
            </a:endParaRPr>
          </a:p>
          <a:p>
            <a:pPr indent="0" lvl="0" marL="0" rtl="0" algn="l">
              <a:spcBef>
                <a:spcPts val="1600"/>
              </a:spcBef>
              <a:spcAft>
                <a:spcPts val="0"/>
              </a:spcAft>
              <a:buNone/>
            </a:pPr>
            <a:r>
              <a:rPr lang="en" sz="3000">
                <a:highlight>
                  <a:srgbClr val="93C47D"/>
                </a:highlight>
                <a:latin typeface="Oswald"/>
                <a:ea typeface="Oswald"/>
                <a:cs typeface="Oswald"/>
                <a:sym typeface="Oswald"/>
              </a:rPr>
              <a:t>Watch the video on primary and secondary sources</a:t>
            </a:r>
            <a:endParaRPr sz="3000">
              <a:highlight>
                <a:srgbClr val="93C47D"/>
              </a:highlight>
              <a:latin typeface="Oswald"/>
              <a:ea typeface="Oswald"/>
              <a:cs typeface="Oswald"/>
              <a:sym typeface="Oswald"/>
            </a:endParaRPr>
          </a:p>
          <a:p>
            <a:pPr indent="0" lvl="0" marL="0" rtl="0" algn="l">
              <a:lnSpc>
                <a:spcPct val="115000"/>
              </a:lnSpc>
              <a:spcBef>
                <a:spcPts val="0"/>
              </a:spcBef>
              <a:spcAft>
                <a:spcPts val="0"/>
              </a:spcAft>
              <a:buNone/>
            </a:pPr>
            <a:r>
              <a:rPr lang="en" sz="1800" u="sng">
                <a:solidFill>
                  <a:schemeClr val="dk2"/>
                </a:solidFill>
                <a:hlinkClick r:id="rId4">
                  <a:extLst>
                    <a:ext uri="{A12FA001-AC4F-418D-AE19-62706E023703}">
                      <ahyp:hlinkClr val="tx"/>
                    </a:ext>
                  </a:extLst>
                </a:hlinkClick>
              </a:rPr>
              <a:t>https://www.youtube.com/watch?v=pup5eVSbGkE</a:t>
            </a:r>
            <a:endParaRPr sz="2500">
              <a:solidFill>
                <a:schemeClr val="dk2"/>
              </a:solidFill>
            </a:endParaRPr>
          </a:p>
          <a:p>
            <a:pPr indent="0" lvl="0" marL="0" rtl="0" algn="l">
              <a:lnSpc>
                <a:spcPct val="115000"/>
              </a:lnSpc>
              <a:spcBef>
                <a:spcPts val="1600"/>
              </a:spcBef>
              <a:spcAft>
                <a:spcPts val="0"/>
              </a:spcAft>
              <a:buNone/>
            </a:pPr>
            <a:r>
              <a:rPr lang="en" sz="1800">
                <a:latin typeface="Playfair Display"/>
                <a:ea typeface="Playfair Display"/>
                <a:cs typeface="Playfair Display"/>
                <a:sym typeface="Playfair Display"/>
              </a:rPr>
              <a:t>Your turn to decide what kind of sources the following are: </a:t>
            </a:r>
            <a:endParaRPr sz="2500">
              <a:solidFill>
                <a:schemeClr val="dk2"/>
              </a:solidFill>
            </a:endParaRPr>
          </a:p>
          <a:p>
            <a:pPr indent="0" lvl="0" marL="0" rtl="0" algn="l">
              <a:lnSpc>
                <a:spcPct val="115000"/>
              </a:lnSpc>
              <a:spcBef>
                <a:spcPts val="1600"/>
              </a:spcBef>
              <a:spcAft>
                <a:spcPts val="0"/>
              </a:spcAft>
              <a:buNone/>
            </a:pPr>
            <a:r>
              <a:t/>
            </a:r>
            <a:endParaRPr sz="2500">
              <a:solidFill>
                <a:schemeClr val="dk2"/>
              </a:solidFill>
            </a:endParaRPr>
          </a:p>
          <a:p>
            <a:pPr indent="0" lvl="0" marL="0" rtl="0" algn="l">
              <a:lnSpc>
                <a:spcPct val="115000"/>
              </a:lnSpc>
              <a:spcBef>
                <a:spcPts val="1600"/>
              </a:spcBef>
              <a:spcAft>
                <a:spcPts val="1600"/>
              </a:spcAft>
              <a:buNone/>
            </a:pPr>
            <a:r>
              <a:t/>
            </a:r>
            <a:endParaRPr sz="2500">
              <a:solidFill>
                <a:schemeClr val="dk2"/>
              </a:solidFill>
            </a:endParaRPr>
          </a:p>
        </p:txBody>
      </p:sp>
      <p:sp>
        <p:nvSpPr>
          <p:cNvPr id="441" name="Google Shape;441;p64"/>
          <p:cNvSpPr txBox="1"/>
          <p:nvPr/>
        </p:nvSpPr>
        <p:spPr>
          <a:xfrm>
            <a:off x="168450" y="3012788"/>
            <a:ext cx="1973100" cy="47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aseline="30000" sz="1900">
              <a:highlight>
                <a:schemeClr val="lt1"/>
              </a:highlight>
              <a:latin typeface="Patrick Hand"/>
              <a:ea typeface="Patrick Hand"/>
              <a:cs typeface="Patrick Hand"/>
              <a:sym typeface="Patrick Hand"/>
            </a:endParaRPr>
          </a:p>
        </p:txBody>
      </p:sp>
      <p:pic>
        <p:nvPicPr>
          <p:cNvPr id="442" name="Google Shape;442;p64"/>
          <p:cNvPicPr preferRelativeResize="0"/>
          <p:nvPr/>
        </p:nvPicPr>
        <p:blipFill>
          <a:blip r:embed="rId5">
            <a:alphaModFix/>
          </a:blip>
          <a:stretch>
            <a:fillRect/>
          </a:stretch>
        </p:blipFill>
        <p:spPr>
          <a:xfrm>
            <a:off x="5699075" y="3489796"/>
            <a:ext cx="3087749" cy="1552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9"/>
          <p:cNvSpPr txBox="1"/>
          <p:nvPr>
            <p:ph type="title"/>
          </p:nvPr>
        </p:nvSpPr>
        <p:spPr>
          <a:xfrm>
            <a:off x="0" y="0"/>
            <a:ext cx="9144000" cy="332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200"/>
              <a:buNone/>
            </a:pPr>
            <a:r>
              <a:rPr lang="en" sz="1100">
                <a:latin typeface="Comfortaa"/>
                <a:ea typeface="Comfortaa"/>
                <a:cs typeface="Comfortaa"/>
                <a:sym typeface="Comfortaa"/>
              </a:rPr>
              <a:t>Spelling (20 minutes) - </a:t>
            </a:r>
            <a:r>
              <a:rPr lang="en" sz="1100">
                <a:solidFill>
                  <a:srgbClr val="000000"/>
                </a:solidFill>
                <a:latin typeface="Comfortaa"/>
                <a:ea typeface="Comfortaa"/>
                <a:cs typeface="Comfortaa"/>
                <a:sym typeface="Comfortaa"/>
              </a:rPr>
              <a:t>Look Cover Say Write Check your words. Complete an activity from the Spelling Choice Board.  </a:t>
            </a:r>
            <a:endParaRPr sz="1100">
              <a:latin typeface="Comfortaa"/>
              <a:ea typeface="Comfortaa"/>
              <a:cs typeface="Comfortaa"/>
              <a:sym typeface="Comfortaa"/>
            </a:endParaRPr>
          </a:p>
        </p:txBody>
      </p:sp>
      <p:pic>
        <p:nvPicPr>
          <p:cNvPr id="146" name="Google Shape;146;p29"/>
          <p:cNvPicPr preferRelativeResize="0"/>
          <p:nvPr/>
        </p:nvPicPr>
        <p:blipFill>
          <a:blip r:embed="rId3">
            <a:alphaModFix/>
          </a:blip>
          <a:stretch>
            <a:fillRect/>
          </a:stretch>
        </p:blipFill>
        <p:spPr>
          <a:xfrm>
            <a:off x="1153550" y="292575"/>
            <a:ext cx="6803552" cy="48509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5"/>
          <p:cNvSpPr txBox="1"/>
          <p:nvPr/>
        </p:nvSpPr>
        <p:spPr>
          <a:xfrm>
            <a:off x="595325" y="3730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A colonial case study</a:t>
            </a:r>
            <a:endParaRPr/>
          </a:p>
        </p:txBody>
      </p:sp>
      <p:pic>
        <p:nvPicPr>
          <p:cNvPr id="448" name="Google Shape;448;p65"/>
          <p:cNvPicPr preferRelativeResize="0"/>
          <p:nvPr/>
        </p:nvPicPr>
        <p:blipFill>
          <a:blip r:embed="rId3">
            <a:alphaModFix/>
          </a:blip>
          <a:stretch>
            <a:fillRect/>
          </a:stretch>
        </p:blipFill>
        <p:spPr>
          <a:xfrm>
            <a:off x="2846213" y="106450"/>
            <a:ext cx="6143625" cy="1676400"/>
          </a:xfrm>
          <a:prstGeom prst="rect">
            <a:avLst/>
          </a:prstGeom>
          <a:noFill/>
          <a:ln>
            <a:noFill/>
          </a:ln>
        </p:spPr>
      </p:pic>
      <p:pic>
        <p:nvPicPr>
          <p:cNvPr id="449" name="Google Shape;449;p65"/>
          <p:cNvPicPr preferRelativeResize="0"/>
          <p:nvPr/>
        </p:nvPicPr>
        <p:blipFill rotWithShape="1">
          <a:blip r:embed="rId4">
            <a:alphaModFix/>
          </a:blip>
          <a:srcRect b="0" l="0" r="0" t="2647"/>
          <a:stretch/>
        </p:blipFill>
        <p:spPr>
          <a:xfrm>
            <a:off x="3490225" y="2050250"/>
            <a:ext cx="5443975" cy="2976425"/>
          </a:xfrm>
          <a:prstGeom prst="rect">
            <a:avLst/>
          </a:prstGeom>
          <a:noFill/>
          <a:ln>
            <a:noFill/>
          </a:ln>
        </p:spPr>
      </p:pic>
      <p:sp>
        <p:nvSpPr>
          <p:cNvPr id="450" name="Google Shape;450;p65"/>
          <p:cNvSpPr txBox="1"/>
          <p:nvPr/>
        </p:nvSpPr>
        <p:spPr>
          <a:xfrm>
            <a:off x="320675" y="3011475"/>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An extract from John Oxley’s notebook</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66"/>
          <p:cNvPicPr preferRelativeResize="0"/>
          <p:nvPr/>
        </p:nvPicPr>
        <p:blipFill>
          <a:blip r:embed="rId3">
            <a:alphaModFix/>
          </a:blip>
          <a:stretch>
            <a:fillRect/>
          </a:stretch>
        </p:blipFill>
        <p:spPr>
          <a:xfrm>
            <a:off x="131500" y="1471275"/>
            <a:ext cx="4175675" cy="3579150"/>
          </a:xfrm>
          <a:prstGeom prst="rect">
            <a:avLst/>
          </a:prstGeom>
          <a:noFill/>
          <a:ln>
            <a:noFill/>
          </a:ln>
        </p:spPr>
      </p:pic>
      <p:sp>
        <p:nvSpPr>
          <p:cNvPr id="456" name="Google Shape;456;p66"/>
          <p:cNvSpPr txBox="1"/>
          <p:nvPr/>
        </p:nvSpPr>
        <p:spPr>
          <a:xfrm>
            <a:off x="152400" y="152400"/>
            <a:ext cx="8444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Source Code Pro"/>
                <a:ea typeface="Source Code Pro"/>
                <a:cs typeface="Source Code Pro"/>
                <a:sym typeface="Source Code Pro"/>
              </a:rPr>
              <a:t>What about these two images? Primary or secondary</a:t>
            </a:r>
            <a:endParaRPr/>
          </a:p>
        </p:txBody>
      </p:sp>
      <p:pic>
        <p:nvPicPr>
          <p:cNvPr id="457" name="Google Shape;457;p66"/>
          <p:cNvPicPr preferRelativeResize="0"/>
          <p:nvPr/>
        </p:nvPicPr>
        <p:blipFill>
          <a:blip r:embed="rId4">
            <a:alphaModFix/>
          </a:blip>
          <a:stretch>
            <a:fillRect/>
          </a:stretch>
        </p:blipFill>
        <p:spPr>
          <a:xfrm>
            <a:off x="4688975" y="1894025"/>
            <a:ext cx="4273484" cy="27336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7"/>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highlight>
                  <a:srgbClr val="93C47D"/>
                </a:highlight>
                <a:latin typeface="Oswald"/>
                <a:ea typeface="Oswald"/>
                <a:cs typeface="Oswald"/>
                <a:sym typeface="Oswald"/>
              </a:rPr>
              <a:t>Let</a:t>
            </a:r>
            <a:r>
              <a:rPr lang="en" sz="3000">
                <a:highlight>
                  <a:srgbClr val="93C47D"/>
                </a:highlight>
                <a:latin typeface="Oswald"/>
                <a:ea typeface="Oswald"/>
                <a:cs typeface="Oswald"/>
                <a:sym typeface="Oswald"/>
              </a:rPr>
              <a:t>’</a:t>
            </a:r>
            <a:r>
              <a:rPr lang="en" sz="3000">
                <a:solidFill>
                  <a:srgbClr val="000000"/>
                </a:solidFill>
                <a:highlight>
                  <a:srgbClr val="93C47D"/>
                </a:highlight>
                <a:latin typeface="Oswald"/>
                <a:ea typeface="Oswald"/>
                <a:cs typeface="Oswald"/>
                <a:sym typeface="Oswald"/>
              </a:rPr>
              <a:t>s look at Port Macquarie on the map</a:t>
            </a:r>
            <a:endParaRPr sz="3000">
              <a:solidFill>
                <a:srgbClr val="000000"/>
              </a:solidFill>
              <a:highlight>
                <a:srgbClr val="93C47D"/>
              </a:highlight>
              <a:latin typeface="Oswald"/>
              <a:ea typeface="Oswald"/>
              <a:cs typeface="Oswald"/>
              <a:sym typeface="Oswald"/>
            </a:endParaRPr>
          </a:p>
        </p:txBody>
      </p:sp>
      <p:sp>
        <p:nvSpPr>
          <p:cNvPr id="463" name="Google Shape;463;p67"/>
          <p:cNvSpPr txBox="1"/>
          <p:nvPr/>
        </p:nvSpPr>
        <p:spPr>
          <a:xfrm>
            <a:off x="357300" y="1493850"/>
            <a:ext cx="80010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100" u="sng">
                <a:solidFill>
                  <a:schemeClr val="dk2"/>
                </a:solidFill>
                <a:hlinkClick r:id="rId3">
                  <a:extLst>
                    <a:ext uri="{A12FA001-AC4F-418D-AE19-62706E023703}">
                      <ahyp:hlinkClr val="tx"/>
                    </a:ext>
                  </a:extLst>
                </a:hlinkClick>
              </a:rPr>
              <a:t>https://www.google.com.au/maps/place/Port+Macquarie+NSW+2444/@-31.4611373,152.8586813,13z/data=!3m1!4b1!4m5!3m4!1s0x6b9dff5c34ecc9c1:0x50609b490442e40!8m2!3d-31.433333!4d152.9</a:t>
            </a:r>
            <a:endParaRPr>
              <a:solidFill>
                <a:schemeClr val="dk2"/>
              </a:solidFill>
            </a:endParaRPr>
          </a:p>
        </p:txBody>
      </p:sp>
      <p:sp>
        <p:nvSpPr>
          <p:cNvPr id="464" name="Google Shape;464;p67"/>
          <p:cNvSpPr txBox="1"/>
          <p:nvPr/>
        </p:nvSpPr>
        <p:spPr>
          <a:xfrm>
            <a:off x="508100" y="2400300"/>
            <a:ext cx="70008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800">
                <a:latin typeface="Playfair Display"/>
                <a:ea typeface="Playfair Display"/>
                <a:cs typeface="Playfair Display"/>
                <a:sym typeface="Playfair Display"/>
              </a:rPr>
              <a:t>Why did John Oxley recommend this area as an appropriate site for settlement?</a:t>
            </a:r>
            <a:endParaRPr/>
          </a:p>
        </p:txBody>
      </p:sp>
      <p:pic>
        <p:nvPicPr>
          <p:cNvPr id="465" name="Google Shape;465;p67"/>
          <p:cNvPicPr preferRelativeResize="0"/>
          <p:nvPr/>
        </p:nvPicPr>
        <p:blipFill>
          <a:blip r:embed="rId4">
            <a:alphaModFix/>
          </a:blip>
          <a:stretch>
            <a:fillRect/>
          </a:stretch>
        </p:blipFill>
        <p:spPr>
          <a:xfrm>
            <a:off x="7783423" y="200050"/>
            <a:ext cx="969075" cy="1293800"/>
          </a:xfrm>
          <a:prstGeom prst="rect">
            <a:avLst/>
          </a:prstGeom>
          <a:noFill/>
          <a:ln>
            <a:noFill/>
          </a:ln>
        </p:spPr>
      </p:pic>
      <p:pic>
        <p:nvPicPr>
          <p:cNvPr id="466" name="Google Shape;466;p67"/>
          <p:cNvPicPr preferRelativeResize="0"/>
          <p:nvPr/>
        </p:nvPicPr>
        <p:blipFill>
          <a:blip r:embed="rId5">
            <a:alphaModFix/>
          </a:blip>
          <a:stretch>
            <a:fillRect/>
          </a:stretch>
        </p:blipFill>
        <p:spPr>
          <a:xfrm>
            <a:off x="3549675" y="3047275"/>
            <a:ext cx="2121709" cy="165809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8"/>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93C47D"/>
                </a:highlight>
                <a:latin typeface="Oswald"/>
                <a:ea typeface="Oswald"/>
                <a:cs typeface="Oswald"/>
                <a:sym typeface="Oswald"/>
              </a:rPr>
              <a:t>Try this Kahoot quiz on John Oxley:</a:t>
            </a:r>
            <a:endParaRPr sz="3000">
              <a:solidFill>
                <a:srgbClr val="000000"/>
              </a:solidFill>
              <a:highlight>
                <a:srgbClr val="93C47D"/>
              </a:highlight>
              <a:latin typeface="Oswald"/>
              <a:ea typeface="Oswald"/>
              <a:cs typeface="Oswald"/>
              <a:sym typeface="Oswald"/>
            </a:endParaRPr>
          </a:p>
        </p:txBody>
      </p:sp>
      <p:sp>
        <p:nvSpPr>
          <p:cNvPr id="472" name="Google Shape;472;p68"/>
          <p:cNvSpPr txBox="1"/>
          <p:nvPr/>
        </p:nvSpPr>
        <p:spPr>
          <a:xfrm>
            <a:off x="357300" y="1493850"/>
            <a:ext cx="8001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b="1" lang="en" sz="1300">
                <a:solidFill>
                  <a:schemeClr val="dk2"/>
                </a:solidFill>
              </a:rPr>
              <a:t>https://create.kahoot.it/share/do-you-know-john-oxley/b475b686-6de7-4459-b81f-5b92ee9c1a71</a:t>
            </a:r>
            <a:endParaRPr b="1" sz="1600">
              <a:solidFill>
                <a:schemeClr val="dk2"/>
              </a:solidFill>
            </a:endParaRPr>
          </a:p>
        </p:txBody>
      </p:sp>
      <p:sp>
        <p:nvSpPr>
          <p:cNvPr id="473" name="Google Shape;473;p68"/>
          <p:cNvSpPr txBox="1"/>
          <p:nvPr/>
        </p:nvSpPr>
        <p:spPr>
          <a:xfrm>
            <a:off x="508100" y="2400300"/>
            <a:ext cx="70008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t/>
            </a:r>
            <a:endParaRPr/>
          </a:p>
        </p:txBody>
      </p:sp>
      <p:pic>
        <p:nvPicPr>
          <p:cNvPr id="474" name="Google Shape;474;p68"/>
          <p:cNvPicPr preferRelativeResize="0"/>
          <p:nvPr/>
        </p:nvPicPr>
        <p:blipFill>
          <a:blip r:embed="rId3">
            <a:alphaModFix/>
          </a:blip>
          <a:stretch>
            <a:fillRect/>
          </a:stretch>
        </p:blipFill>
        <p:spPr>
          <a:xfrm>
            <a:off x="7239126" y="2400300"/>
            <a:ext cx="1441950" cy="1925125"/>
          </a:xfrm>
          <a:prstGeom prst="rect">
            <a:avLst/>
          </a:prstGeom>
          <a:noFill/>
          <a:ln>
            <a:noFill/>
          </a:ln>
        </p:spPr>
      </p:pic>
      <p:pic>
        <p:nvPicPr>
          <p:cNvPr id="475" name="Google Shape;475;p68"/>
          <p:cNvPicPr preferRelativeResize="0"/>
          <p:nvPr/>
        </p:nvPicPr>
        <p:blipFill>
          <a:blip r:embed="rId4">
            <a:alphaModFix/>
          </a:blip>
          <a:stretch>
            <a:fillRect/>
          </a:stretch>
        </p:blipFill>
        <p:spPr>
          <a:xfrm>
            <a:off x="263550" y="2437150"/>
            <a:ext cx="2121709" cy="1658098"/>
          </a:xfrm>
          <a:prstGeom prst="rect">
            <a:avLst/>
          </a:prstGeom>
          <a:noFill/>
          <a:ln>
            <a:noFill/>
          </a:ln>
        </p:spPr>
      </p:pic>
      <p:pic>
        <p:nvPicPr>
          <p:cNvPr id="476" name="Google Shape;476;p68"/>
          <p:cNvPicPr preferRelativeResize="0"/>
          <p:nvPr/>
        </p:nvPicPr>
        <p:blipFill>
          <a:blip r:embed="rId5">
            <a:alphaModFix/>
          </a:blip>
          <a:stretch>
            <a:fillRect/>
          </a:stretch>
        </p:blipFill>
        <p:spPr>
          <a:xfrm>
            <a:off x="3029784" y="2400300"/>
            <a:ext cx="3324225" cy="2000250"/>
          </a:xfrm>
          <a:prstGeom prst="rect">
            <a:avLst/>
          </a:prstGeom>
          <a:noFill/>
          <a:ln>
            <a:noFill/>
          </a:ln>
        </p:spPr>
      </p:pic>
      <p:pic>
        <p:nvPicPr>
          <p:cNvPr id="477" name="Google Shape;477;p68"/>
          <p:cNvPicPr preferRelativeResize="0"/>
          <p:nvPr/>
        </p:nvPicPr>
        <p:blipFill>
          <a:blip r:embed="rId6">
            <a:alphaModFix/>
          </a:blip>
          <a:stretch>
            <a:fillRect/>
          </a:stretch>
        </p:blipFill>
        <p:spPr>
          <a:xfrm>
            <a:off x="7498800" y="160350"/>
            <a:ext cx="1333500" cy="133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69"/>
          <p:cNvPicPr preferRelativeResize="0"/>
          <p:nvPr/>
        </p:nvPicPr>
        <p:blipFill>
          <a:blip r:embed="rId3">
            <a:alphaModFix/>
          </a:blip>
          <a:stretch>
            <a:fillRect/>
          </a:stretch>
        </p:blipFill>
        <p:spPr>
          <a:xfrm>
            <a:off x="2877900" y="152400"/>
            <a:ext cx="3388210" cy="48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30"/>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Fruit Break/ Brain Break:</a:t>
            </a:r>
            <a:endParaRPr/>
          </a:p>
        </p:txBody>
      </p:sp>
      <p:sp>
        <p:nvSpPr>
          <p:cNvPr id="152" name="Google Shape;152;p30"/>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Grab a piece of fruit or have a 10 minute break to go outside reset, refresh and restart.</a:t>
            </a:r>
            <a:endParaRPr/>
          </a:p>
          <a:p>
            <a:pPr indent="0" lvl="0" marL="0" rtl="0" algn="l">
              <a:lnSpc>
                <a:spcPct val="115000"/>
              </a:lnSpc>
              <a:spcBef>
                <a:spcPts val="1600"/>
              </a:spcBef>
              <a:spcAft>
                <a:spcPts val="1600"/>
              </a:spcAft>
              <a:buSzPts val="1800"/>
              <a:buNone/>
            </a:pPr>
            <a:r>
              <a:t/>
            </a:r>
            <a:endParaRPr/>
          </a:p>
        </p:txBody>
      </p:sp>
      <p:pic>
        <p:nvPicPr>
          <p:cNvPr id="153" name="Google Shape;153;p30"/>
          <p:cNvPicPr preferRelativeResize="0"/>
          <p:nvPr/>
        </p:nvPicPr>
        <p:blipFill rotWithShape="1">
          <a:blip r:embed="rId3">
            <a:alphaModFix/>
          </a:blip>
          <a:srcRect b="0" l="0" r="0" t="0"/>
          <a:stretch/>
        </p:blipFill>
        <p:spPr>
          <a:xfrm>
            <a:off x="2772181" y="2516175"/>
            <a:ext cx="3863664" cy="2571749"/>
          </a:xfrm>
          <a:prstGeom prst="rect">
            <a:avLst/>
          </a:prstGeom>
          <a:noFill/>
          <a:ln>
            <a:noFill/>
          </a:ln>
        </p:spPr>
      </p:pic>
      <p:pic>
        <p:nvPicPr>
          <p:cNvPr id="154" name="Google Shape;154;p30"/>
          <p:cNvPicPr preferRelativeResize="0"/>
          <p:nvPr/>
        </p:nvPicPr>
        <p:blipFill rotWithShape="1">
          <a:blip r:embed="rId4">
            <a:alphaModFix/>
          </a:blip>
          <a:srcRect b="0" l="0" r="0" t="0"/>
          <a:stretch/>
        </p:blipFill>
        <p:spPr>
          <a:xfrm>
            <a:off x="6635850" y="202600"/>
            <a:ext cx="2075901" cy="1384675"/>
          </a:xfrm>
          <a:prstGeom prst="rect">
            <a:avLst/>
          </a:prstGeom>
          <a:noFill/>
          <a:ln>
            <a:noFill/>
          </a:ln>
        </p:spPr>
      </p:pic>
      <p:pic>
        <p:nvPicPr>
          <p:cNvPr id="155" name="Google Shape;155;p30"/>
          <p:cNvPicPr preferRelativeResize="0"/>
          <p:nvPr/>
        </p:nvPicPr>
        <p:blipFill>
          <a:blip r:embed="rId5">
            <a:alphaModFix/>
          </a:blip>
          <a:stretch>
            <a:fillRect/>
          </a:stretch>
        </p:blipFill>
        <p:spPr>
          <a:xfrm>
            <a:off x="247200" y="2703025"/>
            <a:ext cx="2384900" cy="2384900"/>
          </a:xfrm>
          <a:prstGeom prst="rect">
            <a:avLst/>
          </a:prstGeom>
          <a:noFill/>
          <a:ln>
            <a:noFill/>
          </a:ln>
        </p:spPr>
      </p:pic>
      <p:pic>
        <p:nvPicPr>
          <p:cNvPr id="156" name="Google Shape;156;p30"/>
          <p:cNvPicPr preferRelativeResize="0"/>
          <p:nvPr/>
        </p:nvPicPr>
        <p:blipFill>
          <a:blip r:embed="rId6">
            <a:alphaModFix/>
          </a:blip>
          <a:stretch>
            <a:fillRect/>
          </a:stretch>
        </p:blipFill>
        <p:spPr>
          <a:xfrm>
            <a:off x="6965775" y="2564538"/>
            <a:ext cx="2475025" cy="2475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Read works and Read Theory</a:t>
            </a:r>
            <a:endParaRPr/>
          </a:p>
        </p:txBody>
      </p:sp>
      <p:sp>
        <p:nvSpPr>
          <p:cNvPr id="162" name="Google Shape;162;p3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Complete the reading passage and comprehension questions that have been provided by your class teacher in the google classroom. </a:t>
            </a:r>
            <a:endParaRPr/>
          </a:p>
          <a:p>
            <a:pPr indent="0" lvl="0" marL="0" rtl="0" algn="l">
              <a:lnSpc>
                <a:spcPct val="115000"/>
              </a:lnSpc>
              <a:spcBef>
                <a:spcPts val="1600"/>
              </a:spcBef>
              <a:spcAft>
                <a:spcPts val="1600"/>
              </a:spcAft>
              <a:buSzPts val="1800"/>
              <a:buNone/>
            </a:pPr>
            <a:r>
              <a:rPr lang="en"/>
              <a:t>This should take you 40-45 minutes to complete.</a:t>
            </a:r>
            <a:endParaRPr/>
          </a:p>
        </p:txBody>
      </p:sp>
      <p:pic>
        <p:nvPicPr>
          <p:cNvPr id="163" name="Google Shape;163;p31"/>
          <p:cNvPicPr preferRelativeResize="0"/>
          <p:nvPr/>
        </p:nvPicPr>
        <p:blipFill rotWithShape="1">
          <a:blip r:embed="rId3">
            <a:alphaModFix/>
          </a:blip>
          <a:srcRect b="0" l="0" r="0" t="0"/>
          <a:stretch/>
        </p:blipFill>
        <p:spPr>
          <a:xfrm>
            <a:off x="6572350" y="202601"/>
            <a:ext cx="2139401" cy="1427049"/>
          </a:xfrm>
          <a:prstGeom prst="rect">
            <a:avLst/>
          </a:prstGeom>
          <a:noFill/>
          <a:ln>
            <a:noFill/>
          </a:ln>
        </p:spPr>
      </p:pic>
      <p:pic>
        <p:nvPicPr>
          <p:cNvPr id="164" name="Google Shape;164;p31"/>
          <p:cNvPicPr preferRelativeResize="0"/>
          <p:nvPr/>
        </p:nvPicPr>
        <p:blipFill>
          <a:blip r:embed="rId4">
            <a:alphaModFix/>
          </a:blip>
          <a:stretch>
            <a:fillRect/>
          </a:stretch>
        </p:blipFill>
        <p:spPr>
          <a:xfrm>
            <a:off x="5778175" y="2144600"/>
            <a:ext cx="2933575" cy="2933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32"/>
          <p:cNvPicPr preferRelativeResize="0"/>
          <p:nvPr/>
        </p:nvPicPr>
        <p:blipFill>
          <a:blip r:embed="rId3">
            <a:alphaModFix/>
          </a:blip>
          <a:stretch>
            <a:fillRect/>
          </a:stretch>
        </p:blipFill>
        <p:spPr>
          <a:xfrm>
            <a:off x="137050" y="90975"/>
            <a:ext cx="4788427" cy="4838699"/>
          </a:xfrm>
          <a:prstGeom prst="rect">
            <a:avLst/>
          </a:prstGeom>
          <a:noFill/>
          <a:ln>
            <a:noFill/>
          </a:ln>
        </p:spPr>
      </p:pic>
      <p:pic>
        <p:nvPicPr>
          <p:cNvPr id="170" name="Google Shape;170;p32">
            <a:hlinkClick r:id="rId4"/>
          </p:cNvPr>
          <p:cNvPicPr preferRelativeResize="0"/>
          <p:nvPr/>
        </p:nvPicPr>
        <p:blipFill>
          <a:blip r:embed="rId5">
            <a:alphaModFix/>
          </a:blip>
          <a:stretch>
            <a:fillRect/>
          </a:stretch>
        </p:blipFill>
        <p:spPr>
          <a:xfrm>
            <a:off x="5108577" y="1119675"/>
            <a:ext cx="3913723" cy="22182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descr="check box" id="175" name="Google Shape;175;p33"/>
          <p:cNvPicPr preferRelativeResize="0"/>
          <p:nvPr/>
        </p:nvPicPr>
        <p:blipFill>
          <a:blip r:embed="rId3">
            <a:alphaModFix/>
          </a:blip>
          <a:stretch>
            <a:fillRect/>
          </a:stretch>
        </p:blipFill>
        <p:spPr>
          <a:xfrm>
            <a:off x="5327700" y="1320425"/>
            <a:ext cx="2809725" cy="2809725"/>
          </a:xfrm>
          <a:prstGeom prst="rect">
            <a:avLst/>
          </a:prstGeom>
          <a:noFill/>
          <a:ln>
            <a:noFill/>
          </a:ln>
        </p:spPr>
      </p:pic>
      <p:sp>
        <p:nvSpPr>
          <p:cNvPr id="176" name="Google Shape;176;p33"/>
          <p:cNvSpPr txBox="1"/>
          <p:nvPr/>
        </p:nvSpPr>
        <p:spPr>
          <a:xfrm>
            <a:off x="353125" y="261025"/>
            <a:ext cx="6878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900">
                <a:latin typeface="Fredericka the Great"/>
                <a:ea typeface="Fredericka the Great"/>
                <a:cs typeface="Fredericka the Great"/>
                <a:sym typeface="Fredericka the Great"/>
              </a:rPr>
              <a:t>CHECK YOUR WORK</a:t>
            </a:r>
            <a:endParaRPr sz="4900">
              <a:latin typeface="Fredericka the Great"/>
              <a:ea typeface="Fredericka the Great"/>
              <a:cs typeface="Fredericka the Great"/>
              <a:sym typeface="Fredericka the Great"/>
            </a:endParaRPr>
          </a:p>
        </p:txBody>
      </p:sp>
      <p:sp>
        <p:nvSpPr>
          <p:cNvPr id="177" name="Google Shape;177;p33"/>
          <p:cNvSpPr txBox="1"/>
          <p:nvPr/>
        </p:nvSpPr>
        <p:spPr>
          <a:xfrm>
            <a:off x="598800" y="1320425"/>
            <a:ext cx="47289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Fredericka the Great"/>
                <a:ea typeface="Fredericka the Great"/>
                <a:cs typeface="Fredericka the Great"/>
                <a:sym typeface="Fredericka the Great"/>
              </a:rPr>
              <a:t>1. </a:t>
            </a:r>
            <a:r>
              <a:rPr b="1" lang="en" sz="1800">
                <a:latin typeface="Fredericka the Great"/>
                <a:ea typeface="Fredericka the Great"/>
                <a:cs typeface="Fredericka the Great"/>
                <a:sym typeface="Fredericka the Great"/>
              </a:rPr>
              <a:t>They’ve</a:t>
            </a:r>
            <a:r>
              <a:rPr lang="en" sz="1800">
                <a:latin typeface="Fredericka the Great"/>
                <a:ea typeface="Fredericka the Great"/>
                <a:cs typeface="Fredericka the Great"/>
                <a:sym typeface="Fredericka the Great"/>
              </a:rPr>
              <a:t> been on time all year.</a:t>
            </a:r>
            <a:endParaRPr sz="1800">
              <a:latin typeface="Fredericka the Great"/>
              <a:ea typeface="Fredericka the Great"/>
              <a:cs typeface="Fredericka the Great"/>
              <a:sym typeface="Fredericka the Great"/>
            </a:endParaRPr>
          </a:p>
          <a:p>
            <a:pPr indent="0" lvl="0" marL="0" rtl="0" algn="l">
              <a:spcBef>
                <a:spcPts val="0"/>
              </a:spcBef>
              <a:spcAft>
                <a:spcPts val="0"/>
              </a:spcAft>
              <a:buNone/>
            </a:pPr>
            <a:r>
              <a:t/>
            </a:r>
            <a:endParaRPr sz="1800">
              <a:latin typeface="Fredericka the Great"/>
              <a:ea typeface="Fredericka the Great"/>
              <a:cs typeface="Fredericka the Great"/>
              <a:sym typeface="Fredericka the Great"/>
            </a:endParaRPr>
          </a:p>
          <a:p>
            <a:pPr indent="0" lvl="0" marL="0" rtl="0" algn="l">
              <a:spcBef>
                <a:spcPts val="0"/>
              </a:spcBef>
              <a:spcAft>
                <a:spcPts val="0"/>
              </a:spcAft>
              <a:buNone/>
            </a:pPr>
            <a:r>
              <a:rPr lang="en" sz="1800">
                <a:latin typeface="Fredericka the Great"/>
                <a:ea typeface="Fredericka the Great"/>
                <a:cs typeface="Fredericka the Great"/>
                <a:sym typeface="Fredericka the Great"/>
              </a:rPr>
              <a:t>2. </a:t>
            </a:r>
            <a:r>
              <a:rPr b="1" lang="en" sz="1800">
                <a:latin typeface="Fredericka the Great"/>
                <a:ea typeface="Fredericka the Great"/>
                <a:cs typeface="Fredericka the Great"/>
                <a:sym typeface="Fredericka the Great"/>
              </a:rPr>
              <a:t>I’m </a:t>
            </a:r>
            <a:r>
              <a:rPr lang="en" sz="1800">
                <a:latin typeface="Fredericka the Great"/>
                <a:ea typeface="Fredericka the Great"/>
                <a:cs typeface="Fredericka the Great"/>
                <a:sym typeface="Fredericka the Great"/>
              </a:rPr>
              <a:t>going to the store.</a:t>
            </a:r>
            <a:endParaRPr sz="1800">
              <a:latin typeface="Fredericka the Great"/>
              <a:ea typeface="Fredericka the Great"/>
              <a:cs typeface="Fredericka the Great"/>
              <a:sym typeface="Fredericka the Great"/>
            </a:endParaRPr>
          </a:p>
          <a:p>
            <a:pPr indent="0" lvl="0" marL="0" rtl="0" algn="l">
              <a:spcBef>
                <a:spcPts val="0"/>
              </a:spcBef>
              <a:spcAft>
                <a:spcPts val="0"/>
              </a:spcAft>
              <a:buNone/>
            </a:pPr>
            <a:r>
              <a:t/>
            </a:r>
            <a:endParaRPr sz="1800">
              <a:latin typeface="Fredericka the Great"/>
              <a:ea typeface="Fredericka the Great"/>
              <a:cs typeface="Fredericka the Great"/>
              <a:sym typeface="Fredericka the Great"/>
            </a:endParaRPr>
          </a:p>
          <a:p>
            <a:pPr indent="0" lvl="0" marL="0" rtl="0" algn="l">
              <a:spcBef>
                <a:spcPts val="0"/>
              </a:spcBef>
              <a:spcAft>
                <a:spcPts val="0"/>
              </a:spcAft>
              <a:buNone/>
            </a:pPr>
            <a:r>
              <a:rPr lang="en" sz="1800">
                <a:latin typeface="Fredericka the Great"/>
                <a:ea typeface="Fredericka the Great"/>
                <a:cs typeface="Fredericka the Great"/>
                <a:sym typeface="Fredericka the Great"/>
              </a:rPr>
              <a:t>3. </a:t>
            </a:r>
            <a:r>
              <a:rPr b="1" lang="en" sz="1800">
                <a:latin typeface="Fredericka the Great"/>
                <a:ea typeface="Fredericka the Great"/>
                <a:cs typeface="Fredericka the Great"/>
                <a:sym typeface="Fredericka the Great"/>
              </a:rPr>
              <a:t>We’re</a:t>
            </a:r>
            <a:r>
              <a:rPr lang="en" sz="1800">
                <a:latin typeface="Fredericka the Great"/>
                <a:ea typeface="Fredericka the Great"/>
                <a:cs typeface="Fredericka the Great"/>
                <a:sym typeface="Fredericka the Great"/>
              </a:rPr>
              <a:t> going home </a:t>
            </a:r>
            <a:r>
              <a:rPr lang="en" sz="1800">
                <a:latin typeface="Fredericka the Great"/>
                <a:ea typeface="Fredericka the Great"/>
                <a:cs typeface="Fredericka the Great"/>
                <a:sym typeface="Fredericka the Great"/>
              </a:rPr>
              <a:t>after</a:t>
            </a:r>
            <a:r>
              <a:rPr lang="en" sz="1800">
                <a:latin typeface="Fredericka the Great"/>
                <a:ea typeface="Fredericka the Great"/>
                <a:cs typeface="Fredericka the Great"/>
                <a:sym typeface="Fredericka the Great"/>
              </a:rPr>
              <a:t> school. </a:t>
            </a:r>
            <a:endParaRPr sz="1800">
              <a:latin typeface="Fredericka the Great"/>
              <a:ea typeface="Fredericka the Great"/>
              <a:cs typeface="Fredericka the Great"/>
              <a:sym typeface="Fredericka the Great"/>
            </a:endParaRPr>
          </a:p>
          <a:p>
            <a:pPr indent="0" lvl="0" marL="0" rtl="0" algn="l">
              <a:spcBef>
                <a:spcPts val="0"/>
              </a:spcBef>
              <a:spcAft>
                <a:spcPts val="0"/>
              </a:spcAft>
              <a:buNone/>
            </a:pPr>
            <a:r>
              <a:t/>
            </a:r>
            <a:endParaRPr sz="1800">
              <a:latin typeface="Fredericka the Great"/>
              <a:ea typeface="Fredericka the Great"/>
              <a:cs typeface="Fredericka the Great"/>
              <a:sym typeface="Fredericka the Great"/>
            </a:endParaRPr>
          </a:p>
          <a:p>
            <a:pPr indent="0" lvl="0" marL="0" rtl="0" algn="l">
              <a:spcBef>
                <a:spcPts val="0"/>
              </a:spcBef>
              <a:spcAft>
                <a:spcPts val="0"/>
              </a:spcAft>
              <a:buNone/>
            </a:pPr>
            <a:r>
              <a:rPr lang="en" sz="1800">
                <a:latin typeface="Fredericka the Great"/>
                <a:ea typeface="Fredericka the Great"/>
                <a:cs typeface="Fredericka the Great"/>
                <a:sym typeface="Fredericka the Great"/>
              </a:rPr>
              <a:t>4.  </a:t>
            </a:r>
            <a:r>
              <a:rPr b="1" lang="en" sz="1800">
                <a:latin typeface="Fredericka the Great"/>
                <a:ea typeface="Fredericka the Great"/>
                <a:cs typeface="Fredericka the Great"/>
                <a:sym typeface="Fredericka the Great"/>
              </a:rPr>
              <a:t>They’ll</a:t>
            </a:r>
            <a:r>
              <a:rPr lang="en" sz="1800">
                <a:latin typeface="Fredericka the Great"/>
                <a:ea typeface="Fredericka the Great"/>
                <a:cs typeface="Fredericka the Great"/>
                <a:sym typeface="Fredericka the Great"/>
              </a:rPr>
              <a:t> be giving a presentation.</a:t>
            </a:r>
            <a:endParaRPr sz="1800">
              <a:latin typeface="Fredericka the Great"/>
              <a:ea typeface="Fredericka the Great"/>
              <a:cs typeface="Fredericka the Great"/>
              <a:sym typeface="Fredericka the Great"/>
            </a:endParaRPr>
          </a:p>
          <a:p>
            <a:pPr indent="0" lvl="0" marL="0" rtl="0" algn="l">
              <a:spcBef>
                <a:spcPts val="0"/>
              </a:spcBef>
              <a:spcAft>
                <a:spcPts val="0"/>
              </a:spcAft>
              <a:buNone/>
            </a:pPr>
            <a:r>
              <a:t/>
            </a:r>
            <a:endParaRPr sz="1800">
              <a:latin typeface="Fredericka the Great"/>
              <a:ea typeface="Fredericka the Great"/>
              <a:cs typeface="Fredericka the Great"/>
              <a:sym typeface="Fredericka the Great"/>
            </a:endParaRPr>
          </a:p>
          <a:p>
            <a:pPr indent="0" lvl="0" marL="0" rtl="0" algn="l">
              <a:spcBef>
                <a:spcPts val="0"/>
              </a:spcBef>
              <a:spcAft>
                <a:spcPts val="0"/>
              </a:spcAft>
              <a:buNone/>
            </a:pPr>
            <a:r>
              <a:rPr lang="en" sz="1800">
                <a:latin typeface="Fredericka the Great"/>
                <a:ea typeface="Fredericka the Great"/>
                <a:cs typeface="Fredericka the Great"/>
                <a:sym typeface="Fredericka the Great"/>
              </a:rPr>
              <a:t>5.  </a:t>
            </a:r>
            <a:r>
              <a:rPr b="1" lang="en" sz="1800">
                <a:latin typeface="Fredericka the Great"/>
                <a:ea typeface="Fredericka the Great"/>
                <a:cs typeface="Fredericka the Great"/>
                <a:sym typeface="Fredericka the Great"/>
              </a:rPr>
              <a:t>She’ll</a:t>
            </a:r>
            <a:r>
              <a:rPr lang="en" sz="1800">
                <a:latin typeface="Fredericka the Great"/>
                <a:ea typeface="Fredericka the Great"/>
                <a:cs typeface="Fredericka the Great"/>
                <a:sym typeface="Fredericka the Great"/>
              </a:rPr>
              <a:t> tell us where to go.</a:t>
            </a:r>
            <a:endParaRPr sz="1800">
              <a:latin typeface="Fredericka the Great"/>
              <a:ea typeface="Fredericka the Great"/>
              <a:cs typeface="Fredericka the Great"/>
              <a:sym typeface="Fredericka the Great"/>
            </a:endParaRPr>
          </a:p>
          <a:p>
            <a:pPr indent="0" lvl="0" marL="0" rtl="0" algn="l">
              <a:spcBef>
                <a:spcPts val="0"/>
              </a:spcBef>
              <a:spcAft>
                <a:spcPts val="0"/>
              </a:spcAft>
              <a:buNone/>
            </a:pPr>
            <a:r>
              <a:t/>
            </a:r>
            <a:endParaRPr sz="1800">
              <a:latin typeface="Fredericka the Great"/>
              <a:ea typeface="Fredericka the Great"/>
              <a:cs typeface="Fredericka the Great"/>
              <a:sym typeface="Fredericka the Great"/>
            </a:endParaRPr>
          </a:p>
          <a:p>
            <a:pPr indent="0" lvl="0" marL="0" rtl="0" algn="l">
              <a:spcBef>
                <a:spcPts val="0"/>
              </a:spcBef>
              <a:spcAft>
                <a:spcPts val="0"/>
              </a:spcAft>
              <a:buNone/>
            </a:pPr>
            <a:r>
              <a:rPr lang="en" sz="1800">
                <a:latin typeface="Fredericka the Great"/>
                <a:ea typeface="Fredericka the Great"/>
                <a:cs typeface="Fredericka the Great"/>
                <a:sym typeface="Fredericka the Great"/>
              </a:rPr>
              <a:t>6. </a:t>
            </a:r>
            <a:r>
              <a:rPr b="1" lang="en" sz="1800">
                <a:latin typeface="Fredericka the Great"/>
                <a:ea typeface="Fredericka the Great"/>
                <a:cs typeface="Fredericka the Great"/>
                <a:sym typeface="Fredericka the Great"/>
              </a:rPr>
              <a:t> We’ll</a:t>
            </a:r>
            <a:r>
              <a:rPr lang="en" sz="1800">
                <a:latin typeface="Fredericka the Great"/>
                <a:ea typeface="Fredericka the Great"/>
                <a:cs typeface="Fredericka the Great"/>
                <a:sym typeface="Fredericka the Great"/>
              </a:rPr>
              <a:t> complete our homework on time.</a:t>
            </a:r>
            <a:endParaRPr sz="1800">
              <a:latin typeface="Fredericka the Great"/>
              <a:ea typeface="Fredericka the Great"/>
              <a:cs typeface="Fredericka the Great"/>
              <a:sym typeface="Fredericka the Gre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4"/>
          <p:cNvSpPr txBox="1"/>
          <p:nvPr>
            <p:ph type="title"/>
          </p:nvPr>
        </p:nvSpPr>
        <p:spPr>
          <a:xfrm>
            <a:off x="471900" y="477488"/>
            <a:ext cx="63666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lang="en"/>
              <a:t>Learning Support</a:t>
            </a:r>
            <a:endParaRPr/>
          </a:p>
        </p:txBody>
      </p:sp>
      <p:sp>
        <p:nvSpPr>
          <p:cNvPr id="183" name="Google Shape;183;p34"/>
          <p:cNvSpPr txBox="1"/>
          <p:nvPr>
            <p:ph idx="1" type="body"/>
          </p:nvPr>
        </p:nvSpPr>
        <p:spPr>
          <a:xfrm>
            <a:off x="471900" y="2318750"/>
            <a:ext cx="5436300" cy="231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800"/>
              <a:buNone/>
            </a:pPr>
            <a:r>
              <a:rPr lang="en"/>
              <a:t>If you are working with Ms Carrington, Mrs Waggie or Mrs McCormick in Term 3, you will find your work in the Learning Support Google Classroom.</a:t>
            </a:r>
            <a:endParaRPr/>
          </a:p>
          <a:p>
            <a:pPr indent="0" lvl="0" marL="0" rtl="0" algn="l">
              <a:lnSpc>
                <a:spcPct val="115000"/>
              </a:lnSpc>
              <a:spcBef>
                <a:spcPts val="1600"/>
              </a:spcBef>
              <a:spcAft>
                <a:spcPts val="1600"/>
              </a:spcAft>
              <a:buSzPts val="1800"/>
              <a:buNone/>
            </a:pPr>
            <a:r>
              <a:rPr lang="en"/>
              <a:t>Everyone else, please go to the next slide.</a:t>
            </a:r>
            <a:endParaRPr/>
          </a:p>
        </p:txBody>
      </p:sp>
      <p:pic>
        <p:nvPicPr>
          <p:cNvPr id="184" name="Google Shape;184;p34"/>
          <p:cNvPicPr preferRelativeResize="0"/>
          <p:nvPr/>
        </p:nvPicPr>
        <p:blipFill>
          <a:blip r:embed="rId3">
            <a:alphaModFix/>
          </a:blip>
          <a:stretch>
            <a:fillRect/>
          </a:stretch>
        </p:blipFill>
        <p:spPr>
          <a:xfrm>
            <a:off x="6124375" y="3241250"/>
            <a:ext cx="2648825" cy="1483350"/>
          </a:xfrm>
          <a:prstGeom prst="rect">
            <a:avLst/>
          </a:prstGeom>
          <a:noFill/>
          <a:ln>
            <a:noFill/>
          </a:ln>
        </p:spPr>
      </p:pic>
      <p:pic>
        <p:nvPicPr>
          <p:cNvPr id="185" name="Google Shape;185;p34"/>
          <p:cNvPicPr preferRelativeResize="0"/>
          <p:nvPr/>
        </p:nvPicPr>
        <p:blipFill>
          <a:blip r:embed="rId4">
            <a:alphaModFix/>
          </a:blip>
          <a:stretch>
            <a:fillRect/>
          </a:stretch>
        </p:blipFill>
        <p:spPr>
          <a:xfrm>
            <a:off x="6432200" y="104800"/>
            <a:ext cx="1906475" cy="1513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