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5143500" cx="9144000"/>
  <p:notesSz cx="6858000" cy="9144000"/>
  <p:embeddedFontLst>
    <p:embeddedFont>
      <p:font typeface="Patrick Hand"/>
      <p:regular r:id="rId46"/>
    </p:embeddedFont>
    <p:embeddedFont>
      <p:font typeface="Raleway"/>
      <p:regular r:id="rId47"/>
      <p:bold r:id="rId48"/>
      <p:italic r:id="rId49"/>
      <p:boldItalic r:id="rId50"/>
    </p:embeddedFont>
    <p:embeddedFont>
      <p:font typeface="Roboto"/>
      <p:regular r:id="rId51"/>
      <p:bold r:id="rId52"/>
      <p:italic r:id="rId53"/>
      <p:boldItalic r:id="rId54"/>
    </p:embeddedFont>
    <p:embeddedFont>
      <p:font typeface="Caveat"/>
      <p:regular r:id="rId55"/>
      <p:bold r:id="rId56"/>
    </p:embeddedFont>
    <p:embeddedFont>
      <p:font typeface="Bad Script"/>
      <p:regular r:id="rId57"/>
    </p:embeddedFont>
    <p:embeddedFont>
      <p:font typeface="Montserrat"/>
      <p:regular r:id="rId58"/>
      <p:bold r:id="rId59"/>
      <p:italic r:id="rId60"/>
      <p:boldItalic r:id="rId61"/>
    </p:embeddedFont>
    <p:embeddedFont>
      <p:font typeface="Indie Flower"/>
      <p:regular r:id="rId62"/>
    </p:embeddedFont>
    <p:embeddedFont>
      <p:font typeface="Comfortaa"/>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2DA6D0-82D8-488A-AD7E-5E4E8D8E4B35}">
  <a:tblStyle styleId="{912DA6D0-82D8-488A-AD7E-5E4E8D8E4B35}" styleName="Table_0">
    <a:wholeTbl>
      <a:tcTxStyle b="off" i="off">
        <a:font>
          <a:latin typeface="The Hand"/>
          <a:ea typeface="The Hand"/>
          <a:cs typeface="The Hand"/>
        </a:font>
        <a:srgbClr val="4285F4"/>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5EEF1"/>
          </a:solidFill>
        </a:fill>
      </a:tcStyle>
    </a:wholeTbl>
    <a:band1H>
      <a:tcTxStyle b="off" i="off"/>
      <a:tcStyle>
        <a:fill>
          <a:solidFill>
            <a:srgbClr val="EADCE1"/>
          </a:solidFill>
        </a:fill>
      </a:tcStyle>
    </a:band1H>
    <a:band2H>
      <a:tcTxStyle b="off" i="off"/>
    </a:band2H>
    <a:band1V>
      <a:tcTxStyle b="off" i="off"/>
      <a:tcStyle>
        <a:fill>
          <a:solidFill>
            <a:srgbClr val="EADCE1"/>
          </a:solidFill>
        </a:fill>
      </a:tcStyle>
    </a:band1V>
    <a:band2V>
      <a:tcTxStyle b="off" i="off"/>
    </a:band2V>
    <a:lastCol>
      <a:tcTxStyle b="on" i="off">
        <a:font>
          <a:latin typeface="The Hand"/>
          <a:ea typeface="The Hand"/>
          <a:cs typeface="The Hand"/>
        </a:font>
        <a:srgbClr val="FFFFFF"/>
      </a:tcTxStyle>
      <a:tcStyle>
        <a:fill>
          <a:solidFill>
            <a:srgbClr val="0277BD"/>
          </a:solidFill>
        </a:fill>
      </a:tcStyle>
    </a:lastCol>
    <a:firstCol>
      <a:tcTxStyle b="on" i="off">
        <a:font>
          <a:latin typeface="The Hand"/>
          <a:ea typeface="The Hand"/>
          <a:cs typeface="The Hand"/>
        </a:font>
        <a:srgbClr val="FFFFFF"/>
      </a:tcTxStyle>
      <a:tcStyle>
        <a:fill>
          <a:solidFill>
            <a:srgbClr val="0277BD"/>
          </a:solidFill>
        </a:fill>
      </a:tcStyle>
    </a:firstCol>
    <a:lastRow>
      <a:tcTxStyle b="on" i="off">
        <a:font>
          <a:latin typeface="The Hand"/>
          <a:ea typeface="The Hand"/>
          <a:cs typeface="The Hand"/>
        </a:font>
        <a:srgbClr val="FFFFFF"/>
      </a:tcTxStyle>
      <a:tcStyle>
        <a:tcBdr>
          <a:top>
            <a:ln cap="flat" cmpd="sng" w="38100">
              <a:solidFill>
                <a:srgbClr val="FFFFFF"/>
              </a:solidFill>
              <a:prstDash val="solid"/>
              <a:round/>
              <a:headEnd len="sm" w="sm" type="none"/>
              <a:tailEnd len="sm" w="sm" type="none"/>
            </a:ln>
          </a:top>
        </a:tcBdr>
        <a:fill>
          <a:solidFill>
            <a:srgbClr val="0277BD"/>
          </a:solidFill>
        </a:fill>
      </a:tcStyle>
    </a:lastRow>
    <a:seCell>
      <a:tcTxStyle b="off" i="off"/>
    </a:seCell>
    <a:swCell>
      <a:tcTxStyle b="off" i="off"/>
    </a:swCell>
    <a:firstRow>
      <a:tcTxStyle b="on" i="off">
        <a:font>
          <a:latin typeface="The Hand"/>
          <a:ea typeface="The Hand"/>
          <a:cs typeface="The Hand"/>
        </a:font>
        <a:srgbClr val="FFFFFF"/>
      </a:tcTxStyle>
      <a:tcStyle>
        <a:tcBdr>
          <a:bottom>
            <a:ln cap="flat" cmpd="sng" w="38100">
              <a:solidFill>
                <a:srgbClr val="FFFFFF"/>
              </a:solidFill>
              <a:prstDash val="solid"/>
              <a:round/>
              <a:headEnd len="sm" w="sm" type="none"/>
              <a:tailEnd len="sm" w="sm" type="none"/>
            </a:ln>
          </a:bottom>
        </a:tcBdr>
        <a:fill>
          <a:solidFill>
            <a:srgbClr val="0277BD"/>
          </a:solidFill>
        </a:fill>
      </a:tcStyle>
    </a:firstRow>
    <a:neCell>
      <a:tcTxStyle b="off" i="off"/>
    </a:neCell>
    <a:nwCell>
      <a:tcTxStyle b="off" i="off"/>
    </a:nwCell>
  </a:tblStyle>
  <a:tblStyle styleId="{A1C04292-B88D-406C-A0EE-A780CBBA93E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PatrickHand-regular.fntdata"/><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bold.fntdata"/><Relationship Id="rId47" Type="http://schemas.openxmlformats.org/officeDocument/2006/relationships/font" Target="fonts/Raleway-regular.fntdata"/><Relationship Id="rId49"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ndieFlower-regular.fntdata"/><Relationship Id="rId61" Type="http://schemas.openxmlformats.org/officeDocument/2006/relationships/font" Target="fonts/Montserrat-boldItalic.fntdata"/><Relationship Id="rId20" Type="http://schemas.openxmlformats.org/officeDocument/2006/relationships/slide" Target="slides/slide13.xml"/><Relationship Id="rId64" Type="http://schemas.openxmlformats.org/officeDocument/2006/relationships/font" Target="fonts/Comfortaa-bold.fntdata"/><Relationship Id="rId63" Type="http://schemas.openxmlformats.org/officeDocument/2006/relationships/font" Target="fonts/Comfortaa-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Montserra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regular.fntdata"/><Relationship Id="rId50" Type="http://schemas.openxmlformats.org/officeDocument/2006/relationships/font" Target="fonts/Raleway-boldItalic.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4.xml"/><Relationship Id="rId55" Type="http://schemas.openxmlformats.org/officeDocument/2006/relationships/font" Target="fonts/Caveat-regular.fntdata"/><Relationship Id="rId10" Type="http://schemas.openxmlformats.org/officeDocument/2006/relationships/slide" Target="slides/slide3.xml"/><Relationship Id="rId54" Type="http://schemas.openxmlformats.org/officeDocument/2006/relationships/font" Target="fonts/Roboto-boldItalic.fntdata"/><Relationship Id="rId13" Type="http://schemas.openxmlformats.org/officeDocument/2006/relationships/slide" Target="slides/slide6.xml"/><Relationship Id="rId57" Type="http://schemas.openxmlformats.org/officeDocument/2006/relationships/font" Target="fonts/BadScript-regular.fntdata"/><Relationship Id="rId12" Type="http://schemas.openxmlformats.org/officeDocument/2006/relationships/slide" Target="slides/slide5.xml"/><Relationship Id="rId56" Type="http://schemas.openxmlformats.org/officeDocument/2006/relationships/font" Target="fonts/Caveat-bold.fntdata"/><Relationship Id="rId15" Type="http://schemas.openxmlformats.org/officeDocument/2006/relationships/slide" Target="slides/slide8.xml"/><Relationship Id="rId59" Type="http://schemas.openxmlformats.org/officeDocument/2006/relationships/font" Target="fonts/Montserrat-bold.fntdata"/><Relationship Id="rId14" Type="http://schemas.openxmlformats.org/officeDocument/2006/relationships/slide" Target="slides/slide7.xml"/><Relationship Id="rId58" Type="http://schemas.openxmlformats.org/officeDocument/2006/relationships/font" Target="fonts/Montserra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67a9a880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67a9a880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67a9a880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67a9a880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67a9a880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67a9a880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5195fe305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5195fe305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5195fe305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5195fe305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e30d55393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e30d55393e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65bc1bd2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65bc1bd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65bc1bd2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e65bc1bd2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65bc1bd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65bc1bd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65bc1bd2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65bc1bd2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e65bc1bd2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e65bc1bd2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65bc1bd2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65bc1bd2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e65bc1bd2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e65bc1bd2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65bc1bd2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65bc1bd2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65bc1bd2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65bc1bd2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65bc1bd2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e65bc1bd2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67235ee5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e67235ee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65bc1bd2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65bc1bd2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65bc1bd2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65bc1bd2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65bc1bd2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65bc1bd2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30d55393e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e30d55393e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30d5539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e30d5539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e663f1c1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e663f1c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663f1c1c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e663f1c1c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663f1c1c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e663f1c1c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5de54c4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e5de54c4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67235ee5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67235ee5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67235ee5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67235ee5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67235ee5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e67235ee5f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1"/>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1"/>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1"/>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63" name="Google Shape;63;p1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4" name="Shape 64"/>
        <p:cNvGrpSpPr/>
        <p:nvPr/>
      </p:nvGrpSpPr>
      <p:grpSpPr>
        <a:xfrm>
          <a:off x="0" y="0"/>
          <a:ext cx="0" cy="0"/>
          <a:chOff x="0" y="0"/>
          <a:chExt cx="0" cy="0"/>
        </a:xfrm>
      </p:grpSpPr>
      <p:sp>
        <p:nvSpPr>
          <p:cNvPr id="65" name="Google Shape;65;p12"/>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6" name="Google Shape;66;p12"/>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7" name="Google Shape;67;p1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8" name="Shape 68"/>
        <p:cNvGrpSpPr/>
        <p:nvPr/>
      </p:nvGrpSpPr>
      <p:grpSpPr>
        <a:xfrm>
          <a:off x="0" y="0"/>
          <a:ext cx="0" cy="0"/>
          <a:chOff x="0" y="0"/>
          <a:chExt cx="0" cy="0"/>
        </a:xfrm>
      </p:grpSpPr>
      <p:sp>
        <p:nvSpPr>
          <p:cNvPr id="69" name="Google Shape;69;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6" name="Google Shape;76;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8" name="Google Shape;88;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9" name="Google Shape;8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5" name="Google Shape;9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6" name="Google Shape;9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9" name="Google Shape;9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628650" y="1447038"/>
            <a:ext cx="7886700" cy="3189000"/>
          </a:xfrm>
          <a:prstGeom prst="rect">
            <a:avLst/>
          </a:prstGeom>
          <a:noFill/>
          <a:ln>
            <a:noFill/>
          </a:ln>
        </p:spPr>
        <p:txBody>
          <a:bodyPr anchorCtr="0" anchor="t" bIns="34275" lIns="68575" spcFirstLastPara="1" rIns="68575" wrap="square" tIns="34275">
            <a:normAutofit/>
          </a:bodyPr>
          <a:lstStyle>
            <a:lvl1pPr indent="-361950" lvl="0" marL="457200" algn="l">
              <a:lnSpc>
                <a:spcPct val="110000"/>
              </a:lnSpc>
              <a:spcBef>
                <a:spcPts val="800"/>
              </a:spcBef>
              <a:spcAft>
                <a:spcPts val="0"/>
              </a:spcAft>
              <a:buClr>
                <a:schemeClr val="dk1"/>
              </a:buClr>
              <a:buSzPts val="2100"/>
              <a:buChar char="•"/>
              <a:defRPr sz="2100"/>
            </a:lvl1pPr>
            <a:lvl2pPr indent="-342900" lvl="1" marL="914400" algn="l">
              <a:lnSpc>
                <a:spcPct val="110000"/>
              </a:lnSpc>
              <a:spcBef>
                <a:spcPts val="400"/>
              </a:spcBef>
              <a:spcAft>
                <a:spcPts val="0"/>
              </a:spcAft>
              <a:buClr>
                <a:schemeClr val="dk1"/>
              </a:buClr>
              <a:buSzPts val="1800"/>
              <a:buChar char="•"/>
              <a:defRPr sz="1800"/>
            </a:lvl2pPr>
            <a:lvl3pPr indent="-323850" lvl="2" marL="1371600" algn="l">
              <a:lnSpc>
                <a:spcPct val="110000"/>
              </a:lnSpc>
              <a:spcBef>
                <a:spcPts val="400"/>
              </a:spcBef>
              <a:spcAft>
                <a:spcPts val="0"/>
              </a:spcAft>
              <a:buClr>
                <a:schemeClr val="dk1"/>
              </a:buClr>
              <a:buSzPts val="1500"/>
              <a:buChar char="•"/>
              <a:defRPr sz="1500"/>
            </a:lvl3pPr>
            <a:lvl4pPr indent="-317500" lvl="3" marL="1828800" algn="l">
              <a:lnSpc>
                <a:spcPct val="110000"/>
              </a:lnSpc>
              <a:spcBef>
                <a:spcPts val="400"/>
              </a:spcBef>
              <a:spcAft>
                <a:spcPts val="0"/>
              </a:spcAft>
              <a:buClr>
                <a:schemeClr val="dk1"/>
              </a:buClr>
              <a:buSzPts val="1400"/>
              <a:buChar char="•"/>
              <a:defRPr sz="1400"/>
            </a:lvl4pPr>
            <a:lvl5pPr indent="-317500" lvl="4" marL="2286000" algn="l">
              <a:lnSpc>
                <a:spcPct val="110000"/>
              </a:lnSpc>
              <a:spcBef>
                <a:spcPts val="400"/>
              </a:spcBef>
              <a:spcAft>
                <a:spcPts val="0"/>
              </a:spcAft>
              <a:buClr>
                <a:schemeClr val="dk1"/>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 name="Google Shape;20;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descr="Tag=AccentColor&#10;Flavor=Light&#10;Target=FillAndLine" id="21" name="Google Shape;21;p3"/>
          <p:cNvSpPr/>
          <p:nvPr/>
        </p:nvSpPr>
        <p:spPr>
          <a:xfrm>
            <a:off x="628649" y="1282446"/>
            <a:ext cx="7886700" cy="20574"/>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3" name="Google Shape;10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4" name="Google Shape;10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5" name="Google Shape;10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8" name="Google Shape;10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2" name="Google Shape;11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6" name="Google Shape;26;p4"/>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0" name="Google Shape;30;p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5" name="Google Shape;35;p6"/>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6"/>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2" name="Google Shape;42;p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8"/>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7" name="Google Shape;47;p8"/>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48" name="Google Shape;48;p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9"/>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1" name="Google Shape;51;p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10"/>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6" name="Google Shape;56;p10"/>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8" name="Google Shape;58;p1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A86E8"/>
        </a:soli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2" name="Google Shape;72;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73" name="Google Shape;7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1.jp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jp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dFhVECegRqw" TargetMode="Externa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RVYwunbpMHA" TargetMode="Externa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hyperlink" Target="http://www.youtube.com/watch?v=A_yriJKtXPo" TargetMode="External"/><Relationship Id="rId5"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matific.com/au/en-au/login-page/" TargetMode="Externa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inquisitive.com/video/266-a-colonial-puzzle" TargetMode="External"/><Relationship Id="rId4" Type="http://schemas.openxmlformats.org/officeDocument/2006/relationships/hyperlink" Target="https://www.inquisitive.com/audio/267-word-professor" TargetMode="External"/><Relationship Id="rId5" Type="http://schemas.openxmlformats.org/officeDocument/2006/relationships/image" Target="../media/image49.png"/><Relationship Id="rId6"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56.png"/><Relationship Id="rId5"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635oQTY61J8" TargetMode="External"/><Relationship Id="rId4" Type="http://schemas.openxmlformats.org/officeDocument/2006/relationships/image" Target="../media/image16.png"/><Relationship Id="rId5" Type="http://schemas.openxmlformats.org/officeDocument/2006/relationships/hyperlink" Target="http://www.youtube.com/watch?v=635oQTY61J8" TargetMode="External"/><Relationship Id="rId6"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Stage 3 Term 3-Week 5 </a:t>
            </a:r>
            <a:endParaRPr/>
          </a:p>
        </p:txBody>
      </p:sp>
      <p:sp>
        <p:nvSpPr>
          <p:cNvPr id="120" name="Google Shape;120;p26"/>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Tuesday 10th of August 2021 </a:t>
            </a:r>
            <a:endParaRPr/>
          </a:p>
        </p:txBody>
      </p:sp>
      <p:pic>
        <p:nvPicPr>
          <p:cNvPr id="121" name="Google Shape;121;p26"/>
          <p:cNvPicPr preferRelativeResize="0"/>
          <p:nvPr/>
        </p:nvPicPr>
        <p:blipFill rotWithShape="1">
          <a:blip r:embed="rId3">
            <a:alphaModFix/>
          </a:blip>
          <a:srcRect b="0" l="0" r="0" t="0"/>
          <a:stretch/>
        </p:blipFill>
        <p:spPr>
          <a:xfrm>
            <a:off x="6288075" y="202605"/>
            <a:ext cx="2423674" cy="1616670"/>
          </a:xfrm>
          <a:prstGeom prst="rect">
            <a:avLst/>
          </a:prstGeom>
          <a:noFill/>
          <a:ln>
            <a:noFill/>
          </a:ln>
        </p:spPr>
      </p:pic>
      <p:sp>
        <p:nvSpPr>
          <p:cNvPr id="122" name="Google Shape;122;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5"/>
          <p:cNvPicPr preferRelativeResize="0"/>
          <p:nvPr/>
        </p:nvPicPr>
        <p:blipFill>
          <a:blip r:embed="rId3">
            <a:alphaModFix/>
          </a:blip>
          <a:stretch>
            <a:fillRect/>
          </a:stretch>
        </p:blipFill>
        <p:spPr>
          <a:xfrm>
            <a:off x="3327250" y="0"/>
            <a:ext cx="5816751" cy="5048825"/>
          </a:xfrm>
          <a:prstGeom prst="rect">
            <a:avLst/>
          </a:prstGeom>
          <a:noFill/>
          <a:ln>
            <a:noFill/>
          </a:ln>
        </p:spPr>
      </p:pic>
      <p:sp>
        <p:nvSpPr>
          <p:cNvPr id="194" name="Google Shape;194;p35"/>
          <p:cNvSpPr/>
          <p:nvPr/>
        </p:nvSpPr>
        <p:spPr>
          <a:xfrm>
            <a:off x="405850" y="1052638"/>
            <a:ext cx="2087100" cy="3336300"/>
          </a:xfrm>
          <a:prstGeom prst="roundRect">
            <a:avLst>
              <a:gd fmla="val 16667" name="adj"/>
            </a:avLst>
          </a:prstGeom>
          <a:solidFill>
            <a:srgbClr val="FF0000"/>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Roboto"/>
                <a:ea typeface="Roboto"/>
                <a:cs typeface="Roboto"/>
                <a:sym typeface="Roboto"/>
              </a:rPr>
              <a:t>Rewrite the passage making the corrections listed at the bottom of the slide.</a:t>
            </a:r>
            <a:endParaRPr sz="800"/>
          </a:p>
        </p:txBody>
      </p:sp>
      <p:sp>
        <p:nvSpPr>
          <p:cNvPr id="195" name="Google Shape;195;p35"/>
          <p:cNvSpPr/>
          <p:nvPr/>
        </p:nvSpPr>
        <p:spPr>
          <a:xfrm rot="-528998">
            <a:off x="1115787" y="4043859"/>
            <a:ext cx="2113878" cy="716167"/>
          </a:xfrm>
          <a:prstGeom prst="rightArrow">
            <a:avLst>
              <a:gd fmla="val 50000" name="adj1"/>
              <a:gd fmla="val 50000" name="adj2"/>
            </a:avLst>
          </a:prstGeom>
          <a:solidFill>
            <a:srgbClr val="00FF00"/>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5"/>
          <p:cNvSpPr txBox="1"/>
          <p:nvPr/>
        </p:nvSpPr>
        <p:spPr>
          <a:xfrm>
            <a:off x="556475" y="130913"/>
            <a:ext cx="2367000" cy="5850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latin typeface="Patrick Hand"/>
                <a:ea typeface="Patrick Hand"/>
                <a:cs typeface="Patrick Hand"/>
                <a:sym typeface="Patrick Hand"/>
              </a:rPr>
              <a:t>EDITING</a:t>
            </a:r>
            <a:endParaRPr b="1" sz="3400">
              <a:latin typeface="Patrick Hand"/>
              <a:ea typeface="Patrick Hand"/>
              <a:cs typeface="Patrick Hand"/>
              <a:sym typeface="Patrick H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6"/>
          <p:cNvPicPr preferRelativeResize="0"/>
          <p:nvPr/>
        </p:nvPicPr>
        <p:blipFill>
          <a:blip r:embed="rId3">
            <a:alphaModFix/>
          </a:blip>
          <a:stretch>
            <a:fillRect/>
          </a:stretch>
        </p:blipFill>
        <p:spPr>
          <a:xfrm>
            <a:off x="140063" y="1614513"/>
            <a:ext cx="8863875" cy="1914475"/>
          </a:xfrm>
          <a:prstGeom prst="rect">
            <a:avLst/>
          </a:prstGeom>
          <a:noFill/>
          <a:ln>
            <a:noFill/>
          </a:ln>
        </p:spPr>
      </p:pic>
      <p:pic>
        <p:nvPicPr>
          <p:cNvPr descr="okay" id="202" name="Google Shape;202;p36"/>
          <p:cNvPicPr preferRelativeResize="0"/>
          <p:nvPr/>
        </p:nvPicPr>
        <p:blipFill>
          <a:blip r:embed="rId4">
            <a:alphaModFix/>
          </a:blip>
          <a:stretch>
            <a:fillRect/>
          </a:stretch>
        </p:blipFill>
        <p:spPr>
          <a:xfrm>
            <a:off x="3819938" y="3639375"/>
            <a:ext cx="1504125" cy="1504125"/>
          </a:xfrm>
          <a:prstGeom prst="rect">
            <a:avLst/>
          </a:prstGeom>
          <a:noFill/>
          <a:ln>
            <a:noFill/>
          </a:ln>
        </p:spPr>
      </p:pic>
      <p:pic>
        <p:nvPicPr>
          <p:cNvPr descr="Clientmoji" id="203" name="Google Shape;203;p36"/>
          <p:cNvPicPr preferRelativeResize="0"/>
          <p:nvPr/>
        </p:nvPicPr>
        <p:blipFill>
          <a:blip r:embed="rId5">
            <a:alphaModFix/>
          </a:blip>
          <a:stretch>
            <a:fillRect/>
          </a:stretch>
        </p:blipFill>
        <p:spPr>
          <a:xfrm>
            <a:off x="3928625" y="0"/>
            <a:ext cx="1805800" cy="180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7"/>
          <p:cNvPicPr preferRelativeResize="0"/>
          <p:nvPr/>
        </p:nvPicPr>
        <p:blipFill>
          <a:blip r:embed="rId3">
            <a:alphaModFix/>
          </a:blip>
          <a:stretch>
            <a:fillRect/>
          </a:stretch>
        </p:blipFill>
        <p:spPr>
          <a:xfrm>
            <a:off x="0" y="1127625"/>
            <a:ext cx="6190750" cy="3537575"/>
          </a:xfrm>
          <a:prstGeom prst="rect">
            <a:avLst/>
          </a:prstGeom>
          <a:noFill/>
          <a:ln>
            <a:noFill/>
          </a:ln>
        </p:spPr>
      </p:pic>
      <p:pic>
        <p:nvPicPr>
          <p:cNvPr id="209" name="Google Shape;209;p37"/>
          <p:cNvPicPr preferRelativeResize="0"/>
          <p:nvPr/>
        </p:nvPicPr>
        <p:blipFill>
          <a:blip r:embed="rId4">
            <a:alphaModFix/>
          </a:blip>
          <a:stretch>
            <a:fillRect/>
          </a:stretch>
        </p:blipFill>
        <p:spPr>
          <a:xfrm>
            <a:off x="6190760" y="1127625"/>
            <a:ext cx="2962715" cy="3537575"/>
          </a:xfrm>
          <a:prstGeom prst="rect">
            <a:avLst/>
          </a:prstGeom>
          <a:noFill/>
          <a:ln>
            <a:noFill/>
          </a:ln>
        </p:spPr>
      </p:pic>
      <p:sp>
        <p:nvSpPr>
          <p:cNvPr id="210" name="Google Shape;210;p37"/>
          <p:cNvSpPr txBox="1"/>
          <p:nvPr/>
        </p:nvSpPr>
        <p:spPr>
          <a:xfrm>
            <a:off x="77700" y="0"/>
            <a:ext cx="8988600" cy="8928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424242"/>
                </a:solidFill>
                <a:latin typeface="Indie Flower"/>
                <a:ea typeface="Indie Flower"/>
                <a:cs typeface="Indie Flower"/>
                <a:sym typeface="Indie Flower"/>
              </a:rPr>
              <a:t>Continue the story using the prompt and picture. </a:t>
            </a:r>
            <a:endParaRPr b="1" sz="2300">
              <a:solidFill>
                <a:srgbClr val="424242"/>
              </a:solidFill>
              <a:latin typeface="Indie Flower"/>
              <a:ea typeface="Indie Flower"/>
              <a:cs typeface="Indie Flower"/>
              <a:sym typeface="Indie Flower"/>
            </a:endParaRPr>
          </a:p>
          <a:p>
            <a:pPr indent="0" lvl="0" marL="0" rtl="0" algn="ctr">
              <a:spcBef>
                <a:spcPts val="0"/>
              </a:spcBef>
              <a:spcAft>
                <a:spcPts val="0"/>
              </a:spcAft>
              <a:buNone/>
            </a:pPr>
            <a:r>
              <a:rPr b="1" lang="en" sz="2300">
                <a:solidFill>
                  <a:srgbClr val="424242"/>
                </a:solidFill>
                <a:latin typeface="Indie Flower"/>
                <a:ea typeface="Indie Flower"/>
                <a:cs typeface="Indie Flower"/>
                <a:sym typeface="Indie Flower"/>
              </a:rPr>
              <a:t>You can use the questions on the slide to help you get started.</a:t>
            </a:r>
            <a:endParaRPr b="1" sz="2300">
              <a:solidFill>
                <a:srgbClr val="424242"/>
              </a:solidFill>
              <a:latin typeface="Indie Flower"/>
              <a:ea typeface="Indie Flower"/>
              <a:cs typeface="Indie Flower"/>
              <a:sym typeface="Indie Flow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8"/>
          <p:cNvPicPr preferRelativeResize="0"/>
          <p:nvPr/>
        </p:nvPicPr>
        <p:blipFill>
          <a:blip r:embed="rId3">
            <a:alphaModFix/>
          </a:blip>
          <a:stretch>
            <a:fillRect/>
          </a:stretch>
        </p:blipFill>
        <p:spPr>
          <a:xfrm>
            <a:off x="1094388" y="248000"/>
            <a:ext cx="6955225"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nvSpPr>
        <p:spPr>
          <a:xfrm>
            <a:off x="0" y="0"/>
            <a:ext cx="3648600" cy="48846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atrick Hand"/>
                <a:ea typeface="Patrick Hand"/>
                <a:cs typeface="Patrick Hand"/>
                <a:sym typeface="Patrick Hand"/>
              </a:rPr>
              <a:t>PUBLIC SPEAKING NEWS</a:t>
            </a:r>
            <a:endParaRPr b="1">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Notes were handed out at the end of TERM 2. THE MAIN POINTS WERE</a:t>
            </a:r>
            <a:endParaRPr b="1">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In STAGE 3 </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Prepared speeches should go for 4 mins</a:t>
            </a:r>
            <a:endParaRPr b="1">
              <a:latin typeface="Patrick Hand"/>
              <a:ea typeface="Patrick Hand"/>
              <a:cs typeface="Patrick Hand"/>
              <a:sym typeface="Patrick Hand"/>
            </a:endParaRPr>
          </a:p>
          <a:p>
            <a:pPr indent="-323850" lvl="0" marL="457200" rtl="0" algn="l">
              <a:lnSpc>
                <a:spcPct val="115000"/>
              </a:lnSpc>
              <a:spcBef>
                <a:spcPts val="0"/>
              </a:spcBef>
              <a:spcAft>
                <a:spcPts val="0"/>
              </a:spcAft>
              <a:buSzPts val="1500"/>
              <a:buFont typeface="Patrick Hand"/>
              <a:buChar char="●"/>
            </a:pPr>
            <a:r>
              <a:rPr b="1" lang="en" sz="1300">
                <a:solidFill>
                  <a:schemeClr val="dk1"/>
                </a:solidFill>
                <a:latin typeface="Patrick Hand"/>
                <a:ea typeface="Patrick Hand"/>
                <a:cs typeface="Patrick Hand"/>
                <a:sym typeface="Patrick Hand"/>
              </a:rPr>
              <a:t>Stage Three students should state their point of view and then be encouraged to link their ideas to an issue or problem in society. </a:t>
            </a:r>
            <a:endParaRPr b="1" sz="1300">
              <a:solidFill>
                <a:schemeClr val="dk1"/>
              </a:solidFill>
              <a:latin typeface="Patrick Hand"/>
              <a:ea typeface="Patrick Hand"/>
              <a:cs typeface="Patrick Hand"/>
              <a:sym typeface="Patrick Hand"/>
            </a:endParaRPr>
          </a:p>
          <a:p>
            <a:pPr indent="-323850" lvl="0" marL="457200" rtl="0" algn="l">
              <a:lnSpc>
                <a:spcPct val="115000"/>
              </a:lnSpc>
              <a:spcBef>
                <a:spcPts val="0"/>
              </a:spcBef>
              <a:spcAft>
                <a:spcPts val="0"/>
              </a:spcAft>
              <a:buSzPts val="1500"/>
              <a:buFont typeface="Patrick Hand"/>
              <a:buChar char="●"/>
            </a:pPr>
            <a:r>
              <a:rPr b="1" lang="en" sz="1300">
                <a:solidFill>
                  <a:schemeClr val="dk1"/>
                </a:solidFill>
                <a:latin typeface="Patrick Hand"/>
                <a:ea typeface="Patrick Hand"/>
                <a:cs typeface="Patrick Hand"/>
                <a:sym typeface="Patrick Hand"/>
              </a:rPr>
              <a:t>They should be linking ideas to other people and the world in general for their entire speech.</a:t>
            </a:r>
            <a:endParaRPr b="1" sz="1500">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Give the audience a reason to care</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Practice good eye contact and voice projection</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Make sure your speech has a clear beginning, middle and end.</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You can choose on of the topics below or YOUR OWN FREE CHOICE</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b="1" lang="en">
                <a:latin typeface="Patrick Hand"/>
                <a:ea typeface="Patrick Hand"/>
                <a:cs typeface="Patrick Hand"/>
                <a:sym typeface="Patrick Hand"/>
              </a:rPr>
              <a:t>THE TOPICS ARE </a:t>
            </a:r>
            <a:endParaRPr b="1" sz="1200">
              <a:solidFill>
                <a:schemeClr val="dk1"/>
              </a:solidFill>
            </a:endParaRPr>
          </a:p>
          <a:p>
            <a:pPr indent="0" lvl="0" marL="914400" rtl="0" algn="l">
              <a:spcBef>
                <a:spcPts val="0"/>
              </a:spcBef>
              <a:spcAft>
                <a:spcPts val="0"/>
              </a:spcAft>
              <a:buNone/>
            </a:pPr>
            <a:r>
              <a:rPr lang="en" sz="700">
                <a:solidFill>
                  <a:schemeClr val="dk1"/>
                </a:solidFill>
                <a:latin typeface="Times New Roman"/>
                <a:ea typeface="Times New Roman"/>
                <a:cs typeface="Times New Roman"/>
                <a:sym typeface="Times New Roman"/>
              </a:rPr>
              <a:t>* </a:t>
            </a:r>
            <a:r>
              <a:rPr b="1" lang="en" sz="1100">
                <a:solidFill>
                  <a:schemeClr val="dk1"/>
                </a:solidFill>
                <a:latin typeface="Calibri"/>
                <a:ea typeface="Calibri"/>
                <a:cs typeface="Calibri"/>
                <a:sym typeface="Calibri"/>
              </a:rPr>
              <a:t>My future career</a:t>
            </a:r>
            <a:endParaRPr b="1" sz="1100">
              <a:solidFill>
                <a:schemeClr val="dk1"/>
              </a:solidFill>
              <a:latin typeface="Calibri"/>
              <a:ea typeface="Calibri"/>
              <a:cs typeface="Calibri"/>
              <a:sym typeface="Calibri"/>
            </a:endParaRPr>
          </a:p>
          <a:p>
            <a:pPr indent="0" lvl="0" marL="457200" rtl="0" algn="l">
              <a:spcBef>
                <a:spcPts val="0"/>
              </a:spcBef>
              <a:spcAft>
                <a:spcPts val="0"/>
              </a:spcAft>
              <a:buNone/>
            </a:pPr>
            <a:r>
              <a:rPr lang="en" sz="700">
                <a:solidFill>
                  <a:schemeClr val="dk1"/>
                </a:solidFill>
                <a:latin typeface="Times New Roman"/>
                <a:ea typeface="Times New Roman"/>
                <a:cs typeface="Times New Roman"/>
                <a:sym typeface="Times New Roman"/>
              </a:rPr>
              <a:t> 	*</a:t>
            </a:r>
            <a:r>
              <a:rPr b="1" lang="en" sz="1100">
                <a:solidFill>
                  <a:schemeClr val="dk1"/>
                </a:solidFill>
                <a:latin typeface="Calibri"/>
                <a:ea typeface="Calibri"/>
                <a:cs typeface="Calibri"/>
                <a:sym typeface="Calibri"/>
              </a:rPr>
              <a:t>I’m inspired by ....... because</a:t>
            </a:r>
            <a:endParaRPr b="1" sz="1100">
              <a:solidFill>
                <a:schemeClr val="dk1"/>
              </a:solidFill>
              <a:latin typeface="Calibri"/>
              <a:ea typeface="Calibri"/>
              <a:cs typeface="Calibri"/>
              <a:sym typeface="Calibri"/>
            </a:endParaRPr>
          </a:p>
          <a:p>
            <a:pPr indent="0" lvl="0" marL="914400" rtl="0" algn="l">
              <a:spcBef>
                <a:spcPts val="0"/>
              </a:spcBef>
              <a:spcAft>
                <a:spcPts val="0"/>
              </a:spcAft>
              <a:buNone/>
            </a:pPr>
            <a:r>
              <a:rPr lang="en" sz="700">
                <a:solidFill>
                  <a:schemeClr val="dk1"/>
                </a:solidFill>
                <a:latin typeface="Times New Roman"/>
                <a:ea typeface="Times New Roman"/>
                <a:cs typeface="Times New Roman"/>
                <a:sym typeface="Times New Roman"/>
              </a:rPr>
              <a:t> *</a:t>
            </a:r>
            <a:r>
              <a:rPr b="1" lang="en" sz="1100">
                <a:solidFill>
                  <a:schemeClr val="dk1"/>
                </a:solidFill>
                <a:latin typeface="Calibri"/>
                <a:ea typeface="Calibri"/>
                <a:cs typeface="Calibri"/>
                <a:sym typeface="Calibri"/>
              </a:rPr>
              <a:t>If I could have a superpower, it would be….</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b="1">
              <a:latin typeface="Patrick Hand"/>
              <a:ea typeface="Patrick Hand"/>
              <a:cs typeface="Patrick Hand"/>
              <a:sym typeface="Patrick Hand"/>
            </a:endParaRPr>
          </a:p>
        </p:txBody>
      </p:sp>
      <p:sp>
        <p:nvSpPr>
          <p:cNvPr id="221" name="Google Shape;221;p39"/>
          <p:cNvSpPr/>
          <p:nvPr/>
        </p:nvSpPr>
        <p:spPr>
          <a:xfrm>
            <a:off x="3699275" y="76000"/>
            <a:ext cx="5181300" cy="4915500"/>
          </a:xfrm>
          <a:prstGeom prst="star6">
            <a:avLst>
              <a:gd fmla="val 28868" name="adj"/>
              <a:gd fmla="val 115470" name="h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9"/>
          <p:cNvSpPr txBox="1"/>
          <p:nvPr/>
        </p:nvSpPr>
        <p:spPr>
          <a:xfrm>
            <a:off x="4446725" y="1254200"/>
            <a:ext cx="39144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Patrick Hand"/>
                <a:ea typeface="Patrick Hand"/>
                <a:cs typeface="Patrick Hand"/>
                <a:sym typeface="Patrick Hand"/>
              </a:rPr>
              <a:t>Keep working on your speech for the Public Speaking Competition. When we do return to school we plan to go ahead with the speeches. </a:t>
            </a:r>
            <a:endParaRPr b="1" sz="1500">
              <a:latin typeface="Patrick Hand"/>
              <a:ea typeface="Patrick Hand"/>
              <a:cs typeface="Patrick Hand"/>
              <a:sym typeface="Patrick Hand"/>
            </a:endParaRPr>
          </a:p>
          <a:p>
            <a:pPr indent="0" lvl="0" marL="0" rtl="0" algn="l">
              <a:spcBef>
                <a:spcPts val="0"/>
              </a:spcBef>
              <a:spcAft>
                <a:spcPts val="0"/>
              </a:spcAft>
              <a:buNone/>
            </a:pPr>
            <a:r>
              <a:t/>
            </a:r>
            <a:endParaRPr b="1" sz="1500">
              <a:latin typeface="Patrick Hand"/>
              <a:ea typeface="Patrick Hand"/>
              <a:cs typeface="Patrick Hand"/>
              <a:sym typeface="Patrick Hand"/>
            </a:endParaRPr>
          </a:p>
          <a:p>
            <a:pPr indent="0" lvl="0" marL="0" rtl="0" algn="l">
              <a:spcBef>
                <a:spcPts val="0"/>
              </a:spcBef>
              <a:spcAft>
                <a:spcPts val="0"/>
              </a:spcAft>
              <a:buNone/>
            </a:pPr>
            <a:r>
              <a:rPr b="1" lang="en" sz="1500">
                <a:latin typeface="Patrick Hand"/>
                <a:ea typeface="Patrick Hand"/>
                <a:cs typeface="Patrick Hand"/>
                <a:sym typeface="Patrick Hand"/>
              </a:rPr>
              <a:t>The finals may happen in the live stream format just like last year.</a:t>
            </a:r>
            <a:endParaRPr b="1" sz="1500">
              <a:latin typeface="Patrick Hand"/>
              <a:ea typeface="Patrick Hand"/>
              <a:cs typeface="Patrick Hand"/>
              <a:sym typeface="Patrick Hand"/>
            </a:endParaRPr>
          </a:p>
          <a:p>
            <a:pPr indent="0" lvl="0" marL="0" rtl="0" algn="l">
              <a:spcBef>
                <a:spcPts val="0"/>
              </a:spcBef>
              <a:spcAft>
                <a:spcPts val="0"/>
              </a:spcAft>
              <a:buNone/>
            </a:pPr>
            <a:r>
              <a:t/>
            </a:r>
            <a:endParaRPr b="1" sz="1500">
              <a:latin typeface="Patrick Hand"/>
              <a:ea typeface="Patrick Hand"/>
              <a:cs typeface="Patrick Hand"/>
              <a:sym typeface="Patrick Hand"/>
            </a:endParaRPr>
          </a:p>
          <a:p>
            <a:pPr indent="0" lvl="0" marL="0" rtl="0" algn="l">
              <a:spcBef>
                <a:spcPts val="0"/>
              </a:spcBef>
              <a:spcAft>
                <a:spcPts val="0"/>
              </a:spcAft>
              <a:buNone/>
            </a:pPr>
            <a:r>
              <a:rPr b="1" lang="en" sz="1500">
                <a:latin typeface="Patrick Hand"/>
                <a:ea typeface="Patrick Hand"/>
                <a:cs typeface="Patrick Hand"/>
                <a:sym typeface="Patrick Hand"/>
              </a:rPr>
              <a:t>So keep working on your speech as it is part of your speaking and listening program for Term 3 and it will be assessed when we go back to school.</a:t>
            </a:r>
            <a:endParaRPr b="1" sz="1500">
              <a:latin typeface="Patrick Hand"/>
              <a:ea typeface="Patrick Hand"/>
              <a:cs typeface="Patrick Hand"/>
              <a:sym typeface="Patrick H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Handwriting/ Typing :</a:t>
            </a:r>
            <a:endParaRPr/>
          </a:p>
        </p:txBody>
      </p:sp>
      <p:sp>
        <p:nvSpPr>
          <p:cNvPr id="228" name="Google Shape;228;p4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As part of the curriculum we need to learn how to effectively type and use digital technologies. Google Typing Club and take their placement test then complete one or more of the lessons. This should take 20 -30 minutes.</a:t>
            </a:r>
            <a:endParaRPr/>
          </a:p>
        </p:txBody>
      </p:sp>
      <p:pic>
        <p:nvPicPr>
          <p:cNvPr id="229" name="Google Shape;229;p40"/>
          <p:cNvPicPr preferRelativeResize="0"/>
          <p:nvPr/>
        </p:nvPicPr>
        <p:blipFill rotWithShape="1">
          <a:blip r:embed="rId3">
            <a:alphaModFix/>
          </a:blip>
          <a:srcRect b="0" l="0" r="0" t="0"/>
          <a:stretch/>
        </p:blipFill>
        <p:spPr>
          <a:xfrm>
            <a:off x="5483350" y="3180474"/>
            <a:ext cx="2803400" cy="1872550"/>
          </a:xfrm>
          <a:prstGeom prst="rect">
            <a:avLst/>
          </a:prstGeom>
          <a:noFill/>
          <a:ln>
            <a:noFill/>
          </a:ln>
        </p:spPr>
      </p:pic>
      <p:pic>
        <p:nvPicPr>
          <p:cNvPr id="230" name="Google Shape;230;p40"/>
          <p:cNvPicPr preferRelativeResize="0"/>
          <p:nvPr/>
        </p:nvPicPr>
        <p:blipFill rotWithShape="1">
          <a:blip r:embed="rId4">
            <a:alphaModFix/>
          </a:blip>
          <a:srcRect b="0" l="0" r="0" t="0"/>
          <a:stretch/>
        </p:blipFill>
        <p:spPr>
          <a:xfrm>
            <a:off x="6548550" y="202601"/>
            <a:ext cx="2163200" cy="144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Lunch break-Break 1</a:t>
            </a:r>
            <a:endParaRPr/>
          </a:p>
        </p:txBody>
      </p:sp>
      <p:sp>
        <p:nvSpPr>
          <p:cNvPr id="236" name="Google Shape;236;p4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Enjoy the 30 minute lunch break with your family. </a:t>
            </a:r>
            <a:endParaRPr/>
          </a:p>
          <a:p>
            <a:pPr indent="0" lvl="0" marL="0" rtl="0" algn="l">
              <a:lnSpc>
                <a:spcPct val="115000"/>
              </a:lnSpc>
              <a:spcBef>
                <a:spcPts val="1600"/>
              </a:spcBef>
              <a:spcAft>
                <a:spcPts val="1600"/>
              </a:spcAft>
              <a:buSzPts val="1800"/>
              <a:buNone/>
            </a:pPr>
            <a:r>
              <a:rPr lang="en"/>
              <a:t>Try to eat something healthy and drink some water.</a:t>
            </a:r>
            <a:endParaRPr/>
          </a:p>
        </p:txBody>
      </p:sp>
      <p:pic>
        <p:nvPicPr>
          <p:cNvPr id="237" name="Google Shape;237;p41"/>
          <p:cNvPicPr preferRelativeResize="0"/>
          <p:nvPr/>
        </p:nvPicPr>
        <p:blipFill rotWithShape="1">
          <a:blip r:embed="rId3">
            <a:alphaModFix/>
          </a:blip>
          <a:srcRect b="0" l="0" r="0" t="0"/>
          <a:stretch/>
        </p:blipFill>
        <p:spPr>
          <a:xfrm>
            <a:off x="2201050" y="2941075"/>
            <a:ext cx="2522199" cy="2128600"/>
          </a:xfrm>
          <a:prstGeom prst="rect">
            <a:avLst/>
          </a:prstGeom>
          <a:noFill/>
          <a:ln>
            <a:noFill/>
          </a:ln>
        </p:spPr>
      </p:pic>
      <p:pic>
        <p:nvPicPr>
          <p:cNvPr id="238" name="Google Shape;238;p41"/>
          <p:cNvPicPr preferRelativeResize="0"/>
          <p:nvPr/>
        </p:nvPicPr>
        <p:blipFill rotWithShape="1">
          <a:blip r:embed="rId4">
            <a:alphaModFix/>
          </a:blip>
          <a:srcRect b="0" l="0" r="0" t="0"/>
          <a:stretch/>
        </p:blipFill>
        <p:spPr>
          <a:xfrm>
            <a:off x="6524725" y="202601"/>
            <a:ext cx="2187026" cy="1458824"/>
          </a:xfrm>
          <a:prstGeom prst="rect">
            <a:avLst/>
          </a:prstGeom>
          <a:noFill/>
          <a:ln>
            <a:noFill/>
          </a:ln>
        </p:spPr>
      </p:pic>
      <p:pic>
        <p:nvPicPr>
          <p:cNvPr id="239" name="Google Shape;239;p41"/>
          <p:cNvPicPr preferRelativeResize="0"/>
          <p:nvPr/>
        </p:nvPicPr>
        <p:blipFill>
          <a:blip r:embed="rId5">
            <a:alphaModFix/>
          </a:blip>
          <a:stretch>
            <a:fillRect/>
          </a:stretch>
        </p:blipFill>
        <p:spPr>
          <a:xfrm>
            <a:off x="5578150" y="1699675"/>
            <a:ext cx="3469975" cy="3469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4000">
                <a:latin typeface="Caveat"/>
                <a:ea typeface="Caveat"/>
                <a:cs typeface="Caveat"/>
                <a:sym typeface="Caveat"/>
              </a:rPr>
              <a:t>Middle Session</a:t>
            </a:r>
            <a:endParaRPr sz="4000">
              <a:latin typeface="Caveat"/>
              <a:ea typeface="Caveat"/>
              <a:cs typeface="Caveat"/>
              <a:sym typeface="Caveat"/>
            </a:endParaRPr>
          </a:p>
          <a:p>
            <a:pPr indent="0" lvl="0" marL="0" rtl="0" algn="l">
              <a:lnSpc>
                <a:spcPct val="100000"/>
              </a:lnSpc>
              <a:spcBef>
                <a:spcPts val="0"/>
              </a:spcBef>
              <a:spcAft>
                <a:spcPts val="0"/>
              </a:spcAft>
              <a:buSzPts val="3200"/>
              <a:buNone/>
            </a:pPr>
            <a:r>
              <a:rPr lang="en" sz="4000">
                <a:latin typeface="Caveat"/>
                <a:ea typeface="Caveat"/>
                <a:cs typeface="Caveat"/>
                <a:sym typeface="Caveat"/>
              </a:rPr>
              <a:t>Numeracy: Numeracy Ninjas </a:t>
            </a:r>
            <a:endParaRPr sz="4000">
              <a:latin typeface="Caveat"/>
              <a:ea typeface="Caveat"/>
              <a:cs typeface="Caveat"/>
              <a:sym typeface="Caveat"/>
            </a:endParaRPr>
          </a:p>
        </p:txBody>
      </p:sp>
      <p:sp>
        <p:nvSpPr>
          <p:cNvPr id="245" name="Google Shape;245;p4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3000">
                <a:solidFill>
                  <a:srgbClr val="000000"/>
                </a:solidFill>
                <a:latin typeface="Raleway"/>
                <a:ea typeface="Raleway"/>
                <a:cs typeface="Raleway"/>
                <a:sym typeface="Raleway"/>
              </a:rPr>
              <a:t>Week 5 : Session 2</a:t>
            </a:r>
            <a:endParaRPr b="1" sz="3000">
              <a:solidFill>
                <a:srgbClr val="000000"/>
              </a:solidFill>
              <a:latin typeface="Raleway"/>
              <a:ea typeface="Raleway"/>
              <a:cs typeface="Raleway"/>
              <a:sym typeface="Raleway"/>
            </a:endParaRPr>
          </a:p>
          <a:p>
            <a:pPr indent="0" lvl="0" marL="0" rtl="0" algn="l">
              <a:lnSpc>
                <a:spcPct val="100000"/>
              </a:lnSpc>
              <a:spcBef>
                <a:spcPts val="0"/>
              </a:spcBef>
              <a:spcAft>
                <a:spcPts val="0"/>
              </a:spcAft>
              <a:buSzPts val="1800"/>
              <a:buNone/>
            </a:pPr>
            <a:r>
              <a:t/>
            </a:r>
            <a:endParaRPr b="1" sz="3000">
              <a:solidFill>
                <a:srgbClr val="000000"/>
              </a:solidFill>
              <a:latin typeface="Raleway"/>
              <a:ea typeface="Raleway"/>
              <a:cs typeface="Raleway"/>
              <a:sym typeface="Raleway"/>
            </a:endParaRPr>
          </a:p>
        </p:txBody>
      </p:sp>
      <p:pic>
        <p:nvPicPr>
          <p:cNvPr id="246" name="Google Shape;246;p42"/>
          <p:cNvPicPr preferRelativeResize="0"/>
          <p:nvPr/>
        </p:nvPicPr>
        <p:blipFill rotWithShape="1">
          <a:blip r:embed="rId3">
            <a:alphaModFix/>
          </a:blip>
          <a:srcRect b="0" l="0" r="0" t="0"/>
          <a:stretch/>
        </p:blipFill>
        <p:spPr>
          <a:xfrm>
            <a:off x="555763" y="2571750"/>
            <a:ext cx="4351976" cy="2226600"/>
          </a:xfrm>
          <a:prstGeom prst="rect">
            <a:avLst/>
          </a:prstGeom>
          <a:noFill/>
          <a:ln>
            <a:noFill/>
          </a:ln>
        </p:spPr>
      </p:pic>
      <p:pic>
        <p:nvPicPr>
          <p:cNvPr id="247" name="Google Shape;247;p42"/>
          <p:cNvPicPr preferRelativeResize="0"/>
          <p:nvPr/>
        </p:nvPicPr>
        <p:blipFill rotWithShape="1">
          <a:blip r:embed="rId4">
            <a:alphaModFix/>
          </a:blip>
          <a:srcRect b="0" l="0" r="0" t="0"/>
          <a:stretch/>
        </p:blipFill>
        <p:spPr>
          <a:xfrm>
            <a:off x="6817350" y="136101"/>
            <a:ext cx="2187026" cy="1458824"/>
          </a:xfrm>
          <a:prstGeom prst="rect">
            <a:avLst/>
          </a:prstGeom>
          <a:noFill/>
          <a:ln>
            <a:noFill/>
          </a:ln>
        </p:spPr>
      </p:pic>
      <p:pic>
        <p:nvPicPr>
          <p:cNvPr id="248" name="Google Shape;248;p42"/>
          <p:cNvPicPr preferRelativeResize="0"/>
          <p:nvPr/>
        </p:nvPicPr>
        <p:blipFill>
          <a:blip r:embed="rId5">
            <a:alphaModFix/>
          </a:blip>
          <a:stretch>
            <a:fillRect/>
          </a:stretch>
        </p:blipFill>
        <p:spPr>
          <a:xfrm>
            <a:off x="5879125" y="1983475"/>
            <a:ext cx="2814875" cy="2814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141450" y="177350"/>
            <a:ext cx="2751900" cy="3911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4200">
                <a:latin typeface="Caveat"/>
                <a:ea typeface="Caveat"/>
                <a:cs typeface="Caveat"/>
                <a:sym typeface="Caveat"/>
              </a:rPr>
              <a:t>Numeracy Ninjas: </a:t>
            </a:r>
            <a:endParaRPr sz="4200">
              <a:latin typeface="Caveat"/>
              <a:ea typeface="Caveat"/>
              <a:cs typeface="Caveat"/>
              <a:sym typeface="Caveat"/>
            </a:endParaRPr>
          </a:p>
          <a:p>
            <a:pPr indent="0" lvl="0" marL="0" rtl="0" algn="l">
              <a:lnSpc>
                <a:spcPct val="100000"/>
              </a:lnSpc>
              <a:spcBef>
                <a:spcPts val="0"/>
              </a:spcBef>
              <a:spcAft>
                <a:spcPts val="0"/>
              </a:spcAft>
              <a:buSzPts val="3200"/>
              <a:buNone/>
            </a:pPr>
            <a:r>
              <a:t/>
            </a:r>
            <a:endParaRPr sz="3300">
              <a:latin typeface="Caveat"/>
              <a:ea typeface="Caveat"/>
              <a:cs typeface="Caveat"/>
              <a:sym typeface="Caveat"/>
            </a:endParaRPr>
          </a:p>
          <a:p>
            <a:pPr indent="0" lvl="0" marL="0" rtl="0" algn="l">
              <a:lnSpc>
                <a:spcPct val="100000"/>
              </a:lnSpc>
              <a:spcBef>
                <a:spcPts val="0"/>
              </a:spcBef>
              <a:spcAft>
                <a:spcPts val="0"/>
              </a:spcAft>
              <a:buSzPts val="3200"/>
              <a:buNone/>
            </a:pPr>
            <a:r>
              <a:rPr lang="en" sz="3300">
                <a:solidFill>
                  <a:schemeClr val="dk1"/>
                </a:solidFill>
                <a:latin typeface="Caveat"/>
                <a:ea typeface="Caveat"/>
                <a:cs typeface="Caveat"/>
                <a:sym typeface="Caveat"/>
              </a:rPr>
              <a:t>Complete the questions you </a:t>
            </a:r>
            <a:r>
              <a:rPr lang="en" sz="3300">
                <a:solidFill>
                  <a:schemeClr val="dk1"/>
                </a:solidFill>
                <a:latin typeface="Caveat"/>
                <a:ea typeface="Caveat"/>
                <a:cs typeface="Caveat"/>
                <a:sym typeface="Caveat"/>
              </a:rPr>
              <a:t>have 5 -10 minutes</a:t>
            </a:r>
            <a:endParaRPr sz="3300">
              <a:solidFill>
                <a:schemeClr val="dk1"/>
              </a:solidFill>
              <a:latin typeface="Caveat"/>
              <a:ea typeface="Caveat"/>
              <a:cs typeface="Caveat"/>
              <a:sym typeface="Caveat"/>
            </a:endParaRPr>
          </a:p>
        </p:txBody>
      </p:sp>
      <p:sp>
        <p:nvSpPr>
          <p:cNvPr id="254" name="Google Shape;254;p43"/>
          <p:cNvSpPr txBox="1"/>
          <p:nvPr/>
        </p:nvSpPr>
        <p:spPr>
          <a:xfrm>
            <a:off x="7039075" y="4835700"/>
            <a:ext cx="224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Numeracy Ninjas Week 15  Session 2</a:t>
            </a:r>
            <a:endParaRPr sz="800">
              <a:latin typeface="Roboto"/>
              <a:ea typeface="Roboto"/>
              <a:cs typeface="Roboto"/>
              <a:sym typeface="Roboto"/>
            </a:endParaRPr>
          </a:p>
        </p:txBody>
      </p:sp>
      <p:pic>
        <p:nvPicPr>
          <p:cNvPr id="255" name="Google Shape;255;p43"/>
          <p:cNvPicPr preferRelativeResize="0"/>
          <p:nvPr/>
        </p:nvPicPr>
        <p:blipFill>
          <a:blip r:embed="rId3">
            <a:alphaModFix/>
          </a:blip>
          <a:stretch>
            <a:fillRect/>
          </a:stretch>
        </p:blipFill>
        <p:spPr>
          <a:xfrm>
            <a:off x="3026950" y="259275"/>
            <a:ext cx="5484001" cy="4530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4"/>
          <p:cNvSpPr txBox="1"/>
          <p:nvPr>
            <p:ph type="title"/>
          </p:nvPr>
        </p:nvSpPr>
        <p:spPr>
          <a:xfrm>
            <a:off x="40075" y="110825"/>
            <a:ext cx="6999000" cy="75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4100">
                <a:latin typeface="Caveat"/>
                <a:ea typeface="Caveat"/>
                <a:cs typeface="Caveat"/>
                <a:sym typeface="Caveat"/>
              </a:rPr>
              <a:t>Numeracy Ninjas: </a:t>
            </a:r>
            <a:r>
              <a:rPr lang="en" sz="4100">
                <a:solidFill>
                  <a:srgbClr val="FF0000"/>
                </a:solidFill>
                <a:latin typeface="Caveat"/>
                <a:ea typeface="Caveat"/>
                <a:cs typeface="Caveat"/>
                <a:sym typeface="Caveat"/>
              </a:rPr>
              <a:t>ANSWERS </a:t>
            </a:r>
            <a:endParaRPr>
              <a:solidFill>
                <a:schemeClr val="dk1"/>
              </a:solidFill>
              <a:latin typeface="Caveat"/>
              <a:ea typeface="Caveat"/>
              <a:cs typeface="Caveat"/>
              <a:sym typeface="Caveat"/>
            </a:endParaRPr>
          </a:p>
        </p:txBody>
      </p:sp>
      <p:sp>
        <p:nvSpPr>
          <p:cNvPr id="261" name="Google Shape;261;p44"/>
          <p:cNvSpPr txBox="1"/>
          <p:nvPr/>
        </p:nvSpPr>
        <p:spPr>
          <a:xfrm>
            <a:off x="7039075" y="4835700"/>
            <a:ext cx="224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Numeracy Ninjas Week 15 Session 2</a:t>
            </a:r>
            <a:endParaRPr sz="800">
              <a:latin typeface="Roboto"/>
              <a:ea typeface="Roboto"/>
              <a:cs typeface="Roboto"/>
              <a:sym typeface="Roboto"/>
            </a:endParaRPr>
          </a:p>
        </p:txBody>
      </p:sp>
      <p:pic>
        <p:nvPicPr>
          <p:cNvPr id="262" name="Google Shape;262;p44"/>
          <p:cNvPicPr preferRelativeResize="0"/>
          <p:nvPr/>
        </p:nvPicPr>
        <p:blipFill rotWithShape="1">
          <a:blip r:embed="rId3">
            <a:alphaModFix/>
          </a:blip>
          <a:srcRect b="-9517" l="0" r="-9517" t="0"/>
          <a:stretch/>
        </p:blipFill>
        <p:spPr>
          <a:xfrm>
            <a:off x="7955350" y="110825"/>
            <a:ext cx="1045699" cy="1045700"/>
          </a:xfrm>
          <a:prstGeom prst="rect">
            <a:avLst/>
          </a:prstGeom>
          <a:noFill/>
          <a:ln>
            <a:noFill/>
          </a:ln>
        </p:spPr>
      </p:pic>
      <p:graphicFrame>
        <p:nvGraphicFramePr>
          <p:cNvPr id="263" name="Google Shape;263;p44"/>
          <p:cNvGraphicFramePr/>
          <p:nvPr/>
        </p:nvGraphicFramePr>
        <p:xfrm>
          <a:off x="350474" y="1765689"/>
          <a:ext cx="3000000" cy="3000000"/>
        </p:xfrm>
        <a:graphic>
          <a:graphicData uri="http://schemas.openxmlformats.org/drawingml/2006/table">
            <a:tbl>
              <a:tblPr>
                <a:noFill/>
                <a:tableStyleId>{A1C04292-B88D-406C-A0EE-A780CBBA93EB}</a:tableStyleId>
              </a:tblPr>
              <a:tblGrid>
                <a:gridCol w="539375"/>
                <a:gridCol w="2215625"/>
                <a:gridCol w="1145150"/>
              </a:tblGrid>
              <a:tr h="274100">
                <a:tc>
                  <a:txBody>
                    <a:bodyPr/>
                    <a:lstStyle/>
                    <a:p>
                      <a:pPr indent="0" lvl="0" marL="0" marR="0" rtl="0" algn="ctr">
                        <a:spcBef>
                          <a:spcPts val="0"/>
                        </a:spcBef>
                        <a:spcAft>
                          <a:spcPts val="0"/>
                        </a:spcAft>
                        <a:buNone/>
                      </a:pPr>
                      <a:r>
                        <a:rPr b="1" lang="en" sz="1200">
                          <a:latin typeface="Avenir"/>
                          <a:ea typeface="Avenir"/>
                          <a:cs typeface="Avenir"/>
                          <a:sym typeface="Avenir"/>
                        </a:rPr>
                        <a:t>Q</a:t>
                      </a:r>
                      <a:endParaRPr b="1"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 sz="1200">
                          <a:latin typeface="Avenir"/>
                          <a:ea typeface="Avenir"/>
                          <a:cs typeface="Avenir"/>
                          <a:sym typeface="Avenir"/>
                        </a:rPr>
                        <a:t>Question</a:t>
                      </a:r>
                      <a:endParaRPr b="1"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latin typeface="Avenir"/>
                          <a:ea typeface="Avenir"/>
                          <a:cs typeface="Avenir"/>
                          <a:sym typeface="Avenir"/>
                        </a:rPr>
                        <a:t>Answer</a:t>
                      </a:r>
                      <a:endParaRPr b="1"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1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20 = 3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17</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2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What is double 48?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96</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3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36 + 10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46</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4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39 </a:t>
                      </a:r>
                      <a:r>
                        <a:rPr b="0" i="0" lang="en" sz="1200" u="none" strike="noStrike">
                          <a:solidFill>
                            <a:srgbClr val="000000"/>
                          </a:solidFill>
                          <a:latin typeface="Avenir"/>
                          <a:ea typeface="Avenir"/>
                          <a:cs typeface="Avenir"/>
                          <a:sym typeface="Avenir"/>
                        </a:rPr>
                        <a:t>−</a:t>
                      </a:r>
                      <a:r>
                        <a:rPr lang="en" sz="1200">
                          <a:latin typeface="Avenir"/>
                          <a:ea typeface="Avenir"/>
                          <a:cs typeface="Avenir"/>
                          <a:sym typeface="Avenir"/>
                        </a:rPr>
                        <a:t> 20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19</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5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6 = 2 + ☐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4</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6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5 + 7 = 5 + 5 + ☐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2</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7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65 </a:t>
                      </a:r>
                      <a:r>
                        <a:rPr b="0" i="0" lang="en" sz="1200" u="none" strike="noStrike">
                          <a:solidFill>
                            <a:srgbClr val="000000"/>
                          </a:solidFill>
                          <a:latin typeface="Avenir"/>
                          <a:ea typeface="Avenir"/>
                          <a:cs typeface="Avenir"/>
                          <a:sym typeface="Avenir"/>
                        </a:rPr>
                        <a:t>−</a:t>
                      </a:r>
                      <a:r>
                        <a:rPr lang="en" sz="1200">
                          <a:latin typeface="Avenir"/>
                          <a:ea typeface="Avenir"/>
                          <a:cs typeface="Avenir"/>
                          <a:sym typeface="Avenir"/>
                        </a:rPr>
                        <a:t> 9 = 65 </a:t>
                      </a:r>
                      <a:r>
                        <a:rPr b="0" i="0" lang="en" sz="1200" u="none" strike="noStrike">
                          <a:solidFill>
                            <a:srgbClr val="000000"/>
                          </a:solidFill>
                          <a:latin typeface="Avenir"/>
                          <a:ea typeface="Avenir"/>
                          <a:cs typeface="Avenir"/>
                          <a:sym typeface="Avenir"/>
                        </a:rPr>
                        <a:t>−</a:t>
                      </a:r>
                      <a:r>
                        <a:rPr lang="en" sz="1200">
                          <a:latin typeface="Avenir"/>
                          <a:ea typeface="Avenir"/>
                          <a:cs typeface="Avenir"/>
                          <a:sym typeface="Avenir"/>
                        </a:rPr>
                        <a:t> 5 </a:t>
                      </a:r>
                      <a:r>
                        <a:rPr b="0" i="0" lang="en" sz="1200" u="none" strike="noStrike">
                          <a:solidFill>
                            <a:srgbClr val="000000"/>
                          </a:solidFill>
                          <a:latin typeface="Avenir"/>
                          <a:ea typeface="Avenir"/>
                          <a:cs typeface="Avenir"/>
                          <a:sym typeface="Avenir"/>
                        </a:rPr>
                        <a:t>−</a:t>
                      </a:r>
                      <a:r>
                        <a:rPr lang="en" sz="1200">
                          <a:latin typeface="Avenir"/>
                          <a:ea typeface="Avenir"/>
                          <a:cs typeface="Avenir"/>
                          <a:sym typeface="Avenir"/>
                        </a:rPr>
                        <a:t>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4</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8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3 + 307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310</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9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7 + 7 = ☐ × 7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2</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00">
                <a:tc>
                  <a:txBody>
                    <a:bodyPr/>
                    <a:lstStyle/>
                    <a:p>
                      <a:pPr indent="0" lvl="0" marL="0" marR="0" rtl="0" algn="ctr">
                        <a:spcBef>
                          <a:spcPts val="0"/>
                        </a:spcBef>
                        <a:spcAft>
                          <a:spcPts val="0"/>
                        </a:spcAft>
                        <a:buNone/>
                      </a:pPr>
                      <a:r>
                        <a:rPr lang="en" sz="1200">
                          <a:latin typeface="Avenir"/>
                          <a:ea typeface="Avenir"/>
                          <a:cs typeface="Avenir"/>
                          <a:sym typeface="Avenir"/>
                        </a:rPr>
                        <a:t>10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What time is shown on the clock?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3:50 am</a:t>
                      </a:r>
                      <a:endParaRPr b="1" sz="1200">
                        <a:solidFill>
                          <a:srgbClr val="002060"/>
                        </a:solidFill>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64" name="Google Shape;264;p44"/>
          <p:cNvPicPr preferRelativeResize="0"/>
          <p:nvPr/>
        </p:nvPicPr>
        <p:blipFill rotWithShape="1">
          <a:blip r:embed="rId4">
            <a:alphaModFix/>
          </a:blip>
          <a:srcRect b="0" l="0" r="0" t="0"/>
          <a:stretch/>
        </p:blipFill>
        <p:spPr>
          <a:xfrm>
            <a:off x="5481493" y="2402740"/>
            <a:ext cx="1557589" cy="15575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Week 5 Spelling Lists</a:t>
            </a:r>
            <a:endParaRPr/>
          </a:p>
        </p:txBody>
      </p:sp>
      <p:sp>
        <p:nvSpPr>
          <p:cNvPr id="128" name="Google Shape;128;p27"/>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Look Cover Write check your spelling words in your book.</a:t>
            </a:r>
            <a:endParaRPr/>
          </a:p>
          <a:p>
            <a:pPr indent="0" lvl="0" marL="0" rtl="0" algn="l">
              <a:lnSpc>
                <a:spcPct val="100000"/>
              </a:lnSpc>
              <a:spcBef>
                <a:spcPts val="0"/>
              </a:spcBef>
              <a:spcAft>
                <a:spcPts val="0"/>
              </a:spcAft>
              <a:buSzPts val="1800"/>
              <a:buNone/>
            </a:pPr>
            <a:r>
              <a:rPr lang="en"/>
              <a:t>Record your list words using red for the consonants and blue for the vowels.</a:t>
            </a:r>
            <a:endParaRPr/>
          </a:p>
          <a:p>
            <a:pPr indent="0" lvl="0" marL="0" rtl="0" algn="l">
              <a:lnSpc>
                <a:spcPct val="100000"/>
              </a:lnSpc>
              <a:spcBef>
                <a:spcPts val="0"/>
              </a:spcBef>
              <a:spcAft>
                <a:spcPts val="0"/>
              </a:spcAft>
              <a:buSzPts val="1800"/>
              <a:buNone/>
            </a:pPr>
            <a:r>
              <a:rPr lang="en"/>
              <a:t>Then complete an activity from the spelling choice board.</a:t>
            </a:r>
            <a:endParaRPr/>
          </a:p>
          <a:p>
            <a:pPr indent="0" lvl="0" marL="0" rtl="0" algn="l">
              <a:lnSpc>
                <a:spcPct val="100000"/>
              </a:lnSpc>
              <a:spcBef>
                <a:spcPts val="0"/>
              </a:spcBef>
              <a:spcAft>
                <a:spcPts val="0"/>
              </a:spcAft>
              <a:buSzPts val="1800"/>
              <a:buNone/>
            </a:pPr>
            <a:r>
              <a:t/>
            </a:r>
            <a:endParaRPr/>
          </a:p>
        </p:txBody>
      </p:sp>
      <p:pic>
        <p:nvPicPr>
          <p:cNvPr descr="Clientmoji" id="129" name="Google Shape;129;p27"/>
          <p:cNvPicPr preferRelativeResize="0"/>
          <p:nvPr/>
        </p:nvPicPr>
        <p:blipFill>
          <a:blip r:embed="rId3">
            <a:alphaModFix/>
          </a:blip>
          <a:stretch>
            <a:fillRect/>
          </a:stretch>
        </p:blipFill>
        <p:spPr>
          <a:xfrm>
            <a:off x="6240925" y="0"/>
            <a:ext cx="2903075" cy="290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460950" y="3720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latin typeface="Caveat"/>
                <a:ea typeface="Caveat"/>
                <a:cs typeface="Caveat"/>
                <a:sym typeface="Caveat"/>
              </a:rPr>
              <a:t>Numeracy Ninjas...Check your answers...</a:t>
            </a:r>
            <a:endParaRPr sz="4000">
              <a:latin typeface="Caveat"/>
              <a:ea typeface="Caveat"/>
              <a:cs typeface="Caveat"/>
              <a:sym typeface="Caveat"/>
            </a:endParaRPr>
          </a:p>
        </p:txBody>
      </p:sp>
      <p:graphicFrame>
        <p:nvGraphicFramePr>
          <p:cNvPr id="270" name="Google Shape;270;p45"/>
          <p:cNvGraphicFramePr/>
          <p:nvPr/>
        </p:nvGraphicFramePr>
        <p:xfrm>
          <a:off x="218824" y="1737464"/>
          <a:ext cx="3000000" cy="3000000"/>
        </p:xfrm>
        <a:graphic>
          <a:graphicData uri="http://schemas.openxmlformats.org/drawingml/2006/table">
            <a:tbl>
              <a:tblPr>
                <a:noFill/>
                <a:tableStyleId>{A1C04292-B88D-406C-A0EE-A780CBBA93EB}</a:tableStyleId>
              </a:tblPr>
              <a:tblGrid>
                <a:gridCol w="570825"/>
                <a:gridCol w="2344775"/>
                <a:gridCol w="1211900"/>
              </a:tblGrid>
              <a:tr h="243325">
                <a:tc>
                  <a:txBody>
                    <a:bodyPr/>
                    <a:lstStyle/>
                    <a:p>
                      <a:pPr indent="0" lvl="0" marL="0" marR="0" rtl="0" algn="ctr">
                        <a:spcBef>
                          <a:spcPts val="0"/>
                        </a:spcBef>
                        <a:spcAft>
                          <a:spcPts val="0"/>
                        </a:spcAft>
                        <a:buNone/>
                      </a:pPr>
                      <a:r>
                        <a:rPr b="1" lang="en" sz="1200">
                          <a:latin typeface="Avenir"/>
                          <a:ea typeface="Avenir"/>
                          <a:cs typeface="Avenir"/>
                          <a:sym typeface="Avenir"/>
                        </a:rPr>
                        <a:t>Q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 sz="1200">
                          <a:latin typeface="Avenir"/>
                          <a:ea typeface="Avenir"/>
                          <a:cs typeface="Avenir"/>
                          <a:sym typeface="Avenir"/>
                        </a:rPr>
                        <a:t>Question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200" u="none" strike="noStrike">
                          <a:solidFill>
                            <a:srgbClr val="000000"/>
                          </a:solidFill>
                          <a:latin typeface="Avenir"/>
                          <a:ea typeface="Avenir"/>
                          <a:cs typeface="Avenir"/>
                          <a:sym typeface="Avenir"/>
                        </a:rPr>
                        <a:t>Answer</a:t>
                      </a:r>
                      <a:endParaRPr sz="1200"/>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1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9 × ☐ = 54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6</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2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 ÷ 8 = 5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40</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3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70 ÷ 7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10</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4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 ÷ 8 = 9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72</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5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6 × ☐ = 12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2</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6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 × 8 = 24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3</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7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 ÷ 8 = 6 </a:t>
                      </a:r>
                      <a:endParaRPr sz="1200">
                        <a:latin typeface="Avenir"/>
                        <a:ea typeface="Avenir"/>
                        <a:cs typeface="Avenir"/>
                        <a:sym typeface="Aveni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48</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8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 × 3 = 24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8</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9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3 × 10 = ☐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30</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325">
                <a:tc>
                  <a:txBody>
                    <a:bodyPr/>
                    <a:lstStyle/>
                    <a:p>
                      <a:pPr indent="0" lvl="0" marL="0" marR="0" rtl="0" algn="ctr">
                        <a:spcBef>
                          <a:spcPts val="0"/>
                        </a:spcBef>
                        <a:spcAft>
                          <a:spcPts val="0"/>
                        </a:spcAft>
                        <a:buNone/>
                      </a:pPr>
                      <a:r>
                        <a:rPr lang="en" sz="1200">
                          <a:latin typeface="Avenir"/>
                          <a:ea typeface="Avenir"/>
                          <a:cs typeface="Avenir"/>
                          <a:sym typeface="Avenir"/>
                        </a:rPr>
                        <a:t>10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200">
                          <a:latin typeface="Avenir"/>
                          <a:ea typeface="Avenir"/>
                          <a:cs typeface="Avenir"/>
                          <a:sym typeface="Avenir"/>
                        </a:rPr>
                        <a:t>3 × ☐ = 15 </a:t>
                      </a:r>
                      <a:endParaRPr sz="12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200">
                          <a:solidFill>
                            <a:srgbClr val="002060"/>
                          </a:solidFill>
                          <a:latin typeface="Avenir"/>
                          <a:ea typeface="Avenir"/>
                          <a:cs typeface="Avenir"/>
                          <a:sym typeface="Avenir"/>
                        </a:rPr>
                        <a:t>5</a:t>
                      </a:r>
                      <a:endParaRPr b="1" sz="12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271" name="Google Shape;271;p45"/>
          <p:cNvGraphicFramePr/>
          <p:nvPr/>
        </p:nvGraphicFramePr>
        <p:xfrm>
          <a:off x="4929774" y="1737464"/>
          <a:ext cx="3000000" cy="3000000"/>
        </p:xfrm>
        <a:graphic>
          <a:graphicData uri="http://schemas.openxmlformats.org/drawingml/2006/table">
            <a:tbl>
              <a:tblPr>
                <a:noFill/>
                <a:tableStyleId>{A1C04292-B88D-406C-A0EE-A780CBBA93EB}</a:tableStyleId>
              </a:tblPr>
              <a:tblGrid>
                <a:gridCol w="489325"/>
                <a:gridCol w="2009950"/>
                <a:gridCol w="1038875"/>
              </a:tblGrid>
              <a:tr h="221100">
                <a:tc>
                  <a:txBody>
                    <a:bodyPr/>
                    <a:lstStyle/>
                    <a:p>
                      <a:pPr indent="0" lvl="0" marL="0" marR="0" rtl="0" algn="ctr">
                        <a:spcBef>
                          <a:spcPts val="0"/>
                        </a:spcBef>
                        <a:spcAft>
                          <a:spcPts val="0"/>
                        </a:spcAft>
                        <a:buNone/>
                      </a:pPr>
                      <a:r>
                        <a:rPr b="1" lang="en" sz="1000">
                          <a:latin typeface="Avenir"/>
                          <a:ea typeface="Avenir"/>
                          <a:cs typeface="Avenir"/>
                          <a:sym typeface="Avenir"/>
                        </a:rPr>
                        <a:t>Q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 sz="1000">
                          <a:latin typeface="Avenir"/>
                          <a:ea typeface="Avenir"/>
                          <a:cs typeface="Avenir"/>
                          <a:sym typeface="Avenir"/>
                        </a:rPr>
                        <a:t>Question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000" u="none" strike="noStrike">
                          <a:solidFill>
                            <a:srgbClr val="000000"/>
                          </a:solidFill>
                          <a:latin typeface="Avenir"/>
                          <a:ea typeface="Avenir"/>
                          <a:cs typeface="Avenir"/>
                          <a:sym typeface="Avenir"/>
                        </a:rPr>
                        <a:t>Answer</a:t>
                      </a:r>
                      <a:endParaRPr sz="1000"/>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1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211 + 2268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2479</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2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42 + 3 × 4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54</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99850">
                <a:tc>
                  <a:txBody>
                    <a:bodyPr/>
                    <a:lstStyle/>
                    <a:p>
                      <a:pPr indent="0" lvl="0" marL="0" marR="0" rtl="0" algn="ctr">
                        <a:spcBef>
                          <a:spcPts val="0"/>
                        </a:spcBef>
                        <a:spcAft>
                          <a:spcPts val="0"/>
                        </a:spcAft>
                        <a:buNone/>
                      </a:pPr>
                      <a:r>
                        <a:rPr lang="en" sz="1000">
                          <a:latin typeface="Avenir"/>
                          <a:ea typeface="Avenir"/>
                          <a:cs typeface="Avenir"/>
                          <a:sym typeface="Avenir"/>
                        </a:rPr>
                        <a:t>3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Write 56980 in words. Use the opposite page for your answer.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Fifty six</a:t>
                      </a:r>
                      <a:r>
                        <a:rPr b="1" lang="en" sz="1000">
                          <a:solidFill>
                            <a:srgbClr val="002060"/>
                          </a:solidFill>
                          <a:latin typeface="Avenir"/>
                          <a:ea typeface="Avenir"/>
                          <a:cs typeface="Avenir"/>
                          <a:sym typeface="Avenir"/>
                        </a:rPr>
                        <a:t> thousand, nine hundred and eighty</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4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5.13 ÷ 100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0.0513</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5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a:t>
                      </a:r>
                      <a:r>
                        <a:rPr b="0" i="0" lang="en" sz="1000" u="none" strike="noStrike">
                          <a:solidFill>
                            <a:srgbClr val="000000"/>
                          </a:solidFill>
                          <a:latin typeface="Avenir"/>
                          <a:ea typeface="Avenir"/>
                          <a:cs typeface="Avenir"/>
                          <a:sym typeface="Avenir"/>
                        </a:rPr>
                        <a:t>−</a:t>
                      </a:r>
                      <a:r>
                        <a:rPr lang="en" sz="1000">
                          <a:latin typeface="Avenir"/>
                          <a:ea typeface="Avenir"/>
                          <a:cs typeface="Avenir"/>
                          <a:sym typeface="Avenir"/>
                        </a:rPr>
                        <a:t>1) × 7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000" u="none" strike="noStrike">
                          <a:solidFill>
                            <a:srgbClr val="002060"/>
                          </a:solidFill>
                          <a:latin typeface="Avenir"/>
                          <a:ea typeface="Avenir"/>
                          <a:cs typeface="Avenir"/>
                          <a:sym typeface="Avenir"/>
                        </a:rPr>
                        <a:t>−7</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8500">
                <a:tc>
                  <a:txBody>
                    <a:bodyPr/>
                    <a:lstStyle/>
                    <a:p>
                      <a:pPr indent="0" lvl="0" marL="0" marR="0" rtl="0" algn="ctr">
                        <a:spcBef>
                          <a:spcPts val="0"/>
                        </a:spcBef>
                        <a:spcAft>
                          <a:spcPts val="0"/>
                        </a:spcAft>
                        <a:buNone/>
                      </a:pPr>
                      <a:r>
                        <a:rPr lang="en" sz="1000">
                          <a:latin typeface="Avenir"/>
                          <a:ea typeface="Avenir"/>
                          <a:cs typeface="Avenir"/>
                          <a:sym typeface="Avenir"/>
                        </a:rPr>
                        <a:t>6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Round 11.5775 to 1 decimal place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11.6</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7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a:t>
                      </a:r>
                      <a:r>
                        <a:rPr b="0" i="0" lang="en" sz="1000" u="none" strike="noStrike">
                          <a:solidFill>
                            <a:srgbClr val="000000"/>
                          </a:solidFill>
                          <a:latin typeface="Avenir"/>
                          <a:ea typeface="Avenir"/>
                          <a:cs typeface="Avenir"/>
                          <a:sym typeface="Avenir"/>
                        </a:rPr>
                        <a:t>−</a:t>
                      </a:r>
                      <a:r>
                        <a:rPr lang="en" sz="1000">
                          <a:latin typeface="Avenir"/>
                          <a:ea typeface="Avenir"/>
                          <a:cs typeface="Avenir"/>
                          <a:sym typeface="Avenir"/>
                        </a:rPr>
                        <a:t>7) + (</a:t>
                      </a:r>
                      <a:r>
                        <a:rPr b="0" i="0" lang="en" sz="1000" u="none" strike="noStrike">
                          <a:solidFill>
                            <a:srgbClr val="000000"/>
                          </a:solidFill>
                          <a:latin typeface="Avenir"/>
                          <a:ea typeface="Avenir"/>
                          <a:cs typeface="Avenir"/>
                          <a:sym typeface="Avenir"/>
                        </a:rPr>
                        <a:t>−</a:t>
                      </a:r>
                      <a:r>
                        <a:rPr lang="en" sz="1000">
                          <a:latin typeface="Avenir"/>
                          <a:ea typeface="Avenir"/>
                          <a:cs typeface="Avenir"/>
                          <a:sym typeface="Avenir"/>
                        </a:rPr>
                        <a:t>10)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000" u="none" strike="noStrike">
                          <a:solidFill>
                            <a:srgbClr val="002060"/>
                          </a:solidFill>
                          <a:latin typeface="Avenir"/>
                          <a:ea typeface="Avenir"/>
                          <a:cs typeface="Avenir"/>
                          <a:sym typeface="Avenir"/>
                        </a:rPr>
                        <a:t>−17</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8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Is 42 a multiple of 5?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No</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8500">
                <a:tc>
                  <a:txBody>
                    <a:bodyPr/>
                    <a:lstStyle/>
                    <a:p>
                      <a:pPr indent="0" lvl="0" marL="0" marR="0" rtl="0" algn="ctr">
                        <a:spcBef>
                          <a:spcPts val="0"/>
                        </a:spcBef>
                        <a:spcAft>
                          <a:spcPts val="0"/>
                        </a:spcAft>
                        <a:buNone/>
                      </a:pPr>
                      <a:r>
                        <a:rPr lang="en" sz="1000">
                          <a:latin typeface="Avenir"/>
                          <a:ea typeface="Avenir"/>
                          <a:cs typeface="Avenir"/>
                          <a:sym typeface="Avenir"/>
                        </a:rPr>
                        <a:t>9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What is the value of (</a:t>
                      </a:r>
                      <a:r>
                        <a:rPr b="0" i="0" lang="en" sz="1000" u="none" strike="noStrike">
                          <a:solidFill>
                            <a:srgbClr val="000000"/>
                          </a:solidFill>
                          <a:latin typeface="Avenir"/>
                          <a:ea typeface="Avenir"/>
                          <a:cs typeface="Avenir"/>
                          <a:sym typeface="Avenir"/>
                        </a:rPr>
                        <a:t>−</a:t>
                      </a:r>
                      <a:r>
                        <a:rPr lang="en" sz="1000">
                          <a:latin typeface="Avenir"/>
                          <a:ea typeface="Avenir"/>
                          <a:cs typeface="Avenir"/>
                          <a:sym typeface="Avenir"/>
                        </a:rPr>
                        <a:t>2) cubed?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000" u="none" strike="noStrike">
                          <a:solidFill>
                            <a:srgbClr val="002060"/>
                          </a:solidFill>
                          <a:latin typeface="Avenir"/>
                          <a:ea typeface="Avenir"/>
                          <a:cs typeface="Avenir"/>
                          <a:sym typeface="Avenir"/>
                        </a:rPr>
                        <a:t>−8</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00">
                <a:tc>
                  <a:txBody>
                    <a:bodyPr/>
                    <a:lstStyle/>
                    <a:p>
                      <a:pPr indent="0" lvl="0" marL="0" marR="0" rtl="0" algn="ctr">
                        <a:spcBef>
                          <a:spcPts val="0"/>
                        </a:spcBef>
                        <a:spcAft>
                          <a:spcPts val="0"/>
                        </a:spcAft>
                        <a:buNone/>
                      </a:pPr>
                      <a:r>
                        <a:rPr lang="en" sz="1000">
                          <a:latin typeface="Avenir"/>
                          <a:ea typeface="Avenir"/>
                          <a:cs typeface="Avenir"/>
                          <a:sym typeface="Avenir"/>
                        </a:rPr>
                        <a:t>10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 sz="1000">
                          <a:latin typeface="Avenir"/>
                          <a:ea typeface="Avenir"/>
                          <a:cs typeface="Avenir"/>
                          <a:sym typeface="Avenir"/>
                        </a:rPr>
                        <a:t>1/6 = 8/☐ </a:t>
                      </a:r>
                      <a:endParaRPr sz="10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00">
                          <a:solidFill>
                            <a:srgbClr val="002060"/>
                          </a:solidFill>
                          <a:latin typeface="Avenir"/>
                          <a:ea typeface="Avenir"/>
                          <a:cs typeface="Avenir"/>
                          <a:sym typeface="Avenir"/>
                        </a:rPr>
                        <a:t>48</a:t>
                      </a:r>
                      <a:endParaRPr b="1" sz="1000">
                        <a:solidFill>
                          <a:srgbClr val="002060"/>
                        </a:solidFill>
                        <a:latin typeface="Avenir"/>
                        <a:ea typeface="Avenir"/>
                        <a:cs typeface="Avenir"/>
                        <a:sym typeface="Avenir"/>
                      </a:endParaRPr>
                    </a:p>
                  </a:txBody>
                  <a:tcPr marT="12700" marB="0" marR="12700" marL="127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latin typeface="Caveat"/>
                <a:ea typeface="Caveat"/>
                <a:cs typeface="Caveat"/>
                <a:sym typeface="Caveat"/>
              </a:rPr>
              <a:t>How’d you go?</a:t>
            </a:r>
            <a:endParaRPr sz="4200">
              <a:latin typeface="Caveat"/>
              <a:ea typeface="Caveat"/>
              <a:cs typeface="Caveat"/>
              <a:sym typeface="Caveat"/>
            </a:endParaRPr>
          </a:p>
        </p:txBody>
      </p:sp>
      <p:pic>
        <p:nvPicPr>
          <p:cNvPr id="277" name="Google Shape;277;p46"/>
          <p:cNvPicPr preferRelativeResize="0"/>
          <p:nvPr/>
        </p:nvPicPr>
        <p:blipFill>
          <a:blip r:embed="rId3">
            <a:alphaModFix/>
          </a:blip>
          <a:stretch>
            <a:fillRect/>
          </a:stretch>
        </p:blipFill>
        <p:spPr>
          <a:xfrm>
            <a:off x="3805525" y="251500"/>
            <a:ext cx="3635174" cy="47349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7"/>
          <p:cNvSpPr txBox="1"/>
          <p:nvPr>
            <p:ph type="title"/>
          </p:nvPr>
        </p:nvSpPr>
        <p:spPr>
          <a:xfrm>
            <a:off x="265025" y="2027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3200"/>
              <a:buFont typeface="Arial"/>
              <a:buNone/>
            </a:pPr>
            <a:r>
              <a:rPr lang="en" sz="3400">
                <a:latin typeface="Caveat"/>
                <a:ea typeface="Caveat"/>
                <a:cs typeface="Caveat"/>
                <a:sym typeface="Caveat"/>
              </a:rPr>
              <a:t>Maths - Mental and Written Multiplication Strategies</a:t>
            </a:r>
            <a:endParaRPr/>
          </a:p>
        </p:txBody>
      </p:sp>
      <p:sp>
        <p:nvSpPr>
          <p:cNvPr id="283" name="Google Shape;283;p47"/>
          <p:cNvSpPr txBox="1"/>
          <p:nvPr/>
        </p:nvSpPr>
        <p:spPr>
          <a:xfrm>
            <a:off x="201050" y="1112100"/>
            <a:ext cx="9036300" cy="26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0"/>
              </a:spcAft>
              <a:buNone/>
            </a:pPr>
            <a:r>
              <a:rPr lang="en" sz="2300">
                <a:solidFill>
                  <a:schemeClr val="lt1"/>
                </a:solidFill>
                <a:latin typeface="Patrick Hand"/>
                <a:ea typeface="Patrick Hand"/>
                <a:cs typeface="Patrick Hand"/>
                <a:sym typeface="Patrick Hand"/>
              </a:rPr>
              <a:t>I am learning to:</a:t>
            </a:r>
            <a:endParaRPr sz="2300">
              <a:solidFill>
                <a:schemeClr val="lt1"/>
              </a:solidFill>
              <a:latin typeface="Patrick Hand"/>
              <a:ea typeface="Patrick Hand"/>
              <a:cs typeface="Patrick Hand"/>
              <a:sym typeface="Patrick Hand"/>
            </a:endParaRPr>
          </a:p>
          <a:p>
            <a:pPr indent="-374650" lvl="0" marL="457200" rtl="0" algn="l">
              <a:spcBef>
                <a:spcPts val="1600"/>
              </a:spcBef>
              <a:spcAft>
                <a:spcPts val="0"/>
              </a:spcAft>
              <a:buClr>
                <a:schemeClr val="dk2"/>
              </a:buClr>
              <a:buSzPts val="2300"/>
              <a:buFont typeface="Roboto"/>
              <a:buChar char="❏"/>
            </a:pPr>
            <a:r>
              <a:rPr lang="en" sz="1700">
                <a:latin typeface="Patrick Hand"/>
                <a:ea typeface="Patrick Hand"/>
                <a:cs typeface="Patrick Hand"/>
                <a:sym typeface="Patrick Hand"/>
              </a:rPr>
              <a:t>Use efficient mental and written strategies to multiply whole numbers of up to four digits by one- and two-digit numbers</a:t>
            </a:r>
            <a:endParaRPr sz="1700">
              <a:latin typeface="Patrick Hand"/>
              <a:ea typeface="Patrick Hand"/>
              <a:cs typeface="Patrick Hand"/>
              <a:sym typeface="Patrick Hand"/>
            </a:endParaRPr>
          </a:p>
          <a:p>
            <a:pPr indent="0" lvl="0" marL="0" rtl="0" algn="l">
              <a:spcBef>
                <a:spcPts val="1400"/>
              </a:spcBef>
              <a:spcAft>
                <a:spcPts val="0"/>
              </a:spcAft>
              <a:buNone/>
            </a:pPr>
            <a:r>
              <a:t/>
            </a:r>
            <a:endParaRPr sz="1700">
              <a:latin typeface="Patrick Hand"/>
              <a:ea typeface="Patrick Hand"/>
              <a:cs typeface="Patrick Hand"/>
              <a:sym typeface="Patrick Hand"/>
            </a:endParaRPr>
          </a:p>
          <a:p>
            <a:pPr indent="-374650" lvl="0" marL="457200" rtl="0" algn="l">
              <a:spcBef>
                <a:spcPts val="1400"/>
              </a:spcBef>
              <a:spcAft>
                <a:spcPts val="0"/>
              </a:spcAft>
              <a:buClr>
                <a:srgbClr val="000000"/>
              </a:buClr>
              <a:buSzPts val="2300"/>
              <a:buFont typeface="Patrick Hand"/>
              <a:buChar char="❏"/>
            </a:pPr>
            <a:r>
              <a:rPr lang="en" sz="1700">
                <a:latin typeface="Patrick Hand"/>
                <a:ea typeface="Patrick Hand"/>
                <a:cs typeface="Patrick Hand"/>
                <a:sym typeface="Patrick Hand"/>
              </a:rPr>
              <a:t>Solve word problems involving multiplication </a:t>
            </a:r>
            <a:br>
              <a:rPr lang="en" sz="1700">
                <a:latin typeface="Patrick Hand"/>
                <a:ea typeface="Patrick Hand"/>
                <a:cs typeface="Patrick Hand"/>
                <a:sym typeface="Patrick Hand"/>
              </a:rPr>
            </a:br>
            <a:r>
              <a:rPr lang="en" sz="1500">
                <a:latin typeface="Patrick Hand"/>
                <a:ea typeface="Patrick Hand"/>
                <a:cs typeface="Patrick Hand"/>
                <a:sym typeface="Patrick Hand"/>
              </a:rPr>
              <a:t> 						</a:t>
            </a:r>
            <a:endParaRPr sz="1500">
              <a:latin typeface="Patrick Hand"/>
              <a:ea typeface="Patrick Hand"/>
              <a:cs typeface="Patrick Hand"/>
              <a:sym typeface="Patrick Ha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59850" y="4249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latin typeface="Caveat"/>
                <a:ea typeface="Caveat"/>
                <a:cs typeface="Caveat"/>
                <a:sym typeface="Caveat"/>
              </a:rPr>
              <a:t>Multiplication Algorithms...</a:t>
            </a:r>
            <a:endParaRPr sz="4000">
              <a:latin typeface="Caveat"/>
              <a:ea typeface="Caveat"/>
              <a:cs typeface="Caveat"/>
              <a:sym typeface="Caveat"/>
            </a:endParaRPr>
          </a:p>
        </p:txBody>
      </p:sp>
      <p:pic>
        <p:nvPicPr>
          <p:cNvPr descr="How to multiply 3 digits by 1 digit&#10;I do not own this video it is made by Math Antics&#10;Just wanted a condensed version for my students" id="289" name="Google Shape;289;p48" title="3 digit by 1 digit multiplication">
            <a:hlinkClick r:id="rId3"/>
          </p:cNvPr>
          <p:cNvPicPr preferRelativeResize="0"/>
          <p:nvPr/>
        </p:nvPicPr>
        <p:blipFill>
          <a:blip r:embed="rId4">
            <a:alphaModFix/>
          </a:blip>
          <a:stretch>
            <a:fillRect/>
          </a:stretch>
        </p:blipFill>
        <p:spPr>
          <a:xfrm>
            <a:off x="2361438" y="1602800"/>
            <a:ext cx="4443034"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ph type="title"/>
          </p:nvPr>
        </p:nvSpPr>
        <p:spPr>
          <a:xfrm>
            <a:off x="315025" y="3689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latin typeface="Caveat"/>
                <a:ea typeface="Caveat"/>
                <a:cs typeface="Caveat"/>
                <a:sym typeface="Caveat"/>
              </a:rPr>
              <a:t>Your turn… complete these in your book</a:t>
            </a:r>
            <a:endParaRPr sz="4000">
              <a:latin typeface="Caveat"/>
              <a:ea typeface="Caveat"/>
              <a:cs typeface="Caveat"/>
              <a:sym typeface="Caveat"/>
            </a:endParaRPr>
          </a:p>
        </p:txBody>
      </p:sp>
      <p:pic>
        <p:nvPicPr>
          <p:cNvPr id="295" name="Google Shape;295;p49"/>
          <p:cNvPicPr preferRelativeResize="0"/>
          <p:nvPr/>
        </p:nvPicPr>
        <p:blipFill>
          <a:blip r:embed="rId3">
            <a:alphaModFix/>
          </a:blip>
          <a:stretch>
            <a:fillRect/>
          </a:stretch>
        </p:blipFill>
        <p:spPr>
          <a:xfrm>
            <a:off x="1732425" y="1356250"/>
            <a:ext cx="5480909" cy="3702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Check your answers and be sure to send a photo to your teacher to show your working out...</a:t>
            </a:r>
            <a:endParaRPr>
              <a:latin typeface="Caveat"/>
              <a:ea typeface="Caveat"/>
              <a:cs typeface="Caveat"/>
              <a:sym typeface="Caveat"/>
            </a:endParaRPr>
          </a:p>
        </p:txBody>
      </p:sp>
      <p:pic>
        <p:nvPicPr>
          <p:cNvPr id="301" name="Google Shape;301;p50"/>
          <p:cNvPicPr preferRelativeResize="0"/>
          <p:nvPr/>
        </p:nvPicPr>
        <p:blipFill>
          <a:blip r:embed="rId3">
            <a:alphaModFix/>
          </a:blip>
          <a:stretch>
            <a:fillRect/>
          </a:stretch>
        </p:blipFill>
        <p:spPr>
          <a:xfrm>
            <a:off x="2140050" y="1658825"/>
            <a:ext cx="4885798" cy="33322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1"/>
          <p:cNvSpPr txBox="1"/>
          <p:nvPr>
            <p:ph type="title"/>
          </p:nvPr>
        </p:nvSpPr>
        <p:spPr>
          <a:xfrm>
            <a:off x="460950" y="3801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latin typeface="Caveat"/>
                <a:ea typeface="Caveat"/>
                <a:cs typeface="Caveat"/>
                <a:sym typeface="Caveat"/>
              </a:rPr>
              <a:t>Multiplying Multi Digit Numbers...</a:t>
            </a:r>
            <a:endParaRPr sz="4000">
              <a:latin typeface="Caveat"/>
              <a:ea typeface="Caveat"/>
              <a:cs typeface="Caveat"/>
              <a:sym typeface="Caveat"/>
            </a:endParaRPr>
          </a:p>
        </p:txBody>
      </p:sp>
      <p:pic>
        <p:nvPicPr>
          <p:cNvPr descr="Learn More at mathantics.com &#10;Visit http://www.mathantics.com for more Free math videos and additional subscription based content!" id="307" name="Google Shape;307;p51" title="Math Antics - Multi-Digit Multiplication Pt 2">
            <a:hlinkClick r:id="rId3"/>
          </p:cNvPr>
          <p:cNvPicPr preferRelativeResize="0"/>
          <p:nvPr/>
        </p:nvPicPr>
        <p:blipFill>
          <a:blip r:embed="rId4">
            <a:alphaModFix/>
          </a:blip>
          <a:stretch>
            <a:fillRect/>
          </a:stretch>
        </p:blipFill>
        <p:spPr>
          <a:xfrm>
            <a:off x="219625" y="1412275"/>
            <a:ext cx="4572000" cy="3429000"/>
          </a:xfrm>
          <a:prstGeom prst="rect">
            <a:avLst/>
          </a:prstGeom>
          <a:noFill/>
          <a:ln>
            <a:noFill/>
          </a:ln>
        </p:spPr>
      </p:pic>
      <p:sp>
        <p:nvSpPr>
          <p:cNvPr id="308" name="Google Shape;308;p51"/>
          <p:cNvSpPr txBox="1"/>
          <p:nvPr/>
        </p:nvSpPr>
        <p:spPr>
          <a:xfrm>
            <a:off x="5154700" y="2095500"/>
            <a:ext cx="6454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Patrick Hand"/>
                <a:ea typeface="Patrick Hand"/>
                <a:cs typeface="Patrick Hand"/>
                <a:sym typeface="Patrick Hand"/>
              </a:rPr>
              <a:t>Watch carefully before having a go.</a:t>
            </a:r>
            <a:endParaRPr sz="2100">
              <a:latin typeface="Patrick Hand"/>
              <a:ea typeface="Patrick Hand"/>
              <a:cs typeface="Patrick Hand"/>
              <a:sym typeface="Patrick H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Caveat"/>
                <a:ea typeface="Caveat"/>
                <a:cs typeface="Caveat"/>
                <a:sym typeface="Caveat"/>
              </a:rPr>
              <a:t>Your turn...copy these algorithms into your book and show your working out.</a:t>
            </a:r>
            <a:endParaRPr sz="3800">
              <a:latin typeface="Caveat"/>
              <a:ea typeface="Caveat"/>
              <a:cs typeface="Caveat"/>
              <a:sym typeface="Caveat"/>
            </a:endParaRPr>
          </a:p>
        </p:txBody>
      </p:sp>
      <p:pic>
        <p:nvPicPr>
          <p:cNvPr id="314" name="Google Shape;314;p52"/>
          <p:cNvPicPr preferRelativeResize="0"/>
          <p:nvPr/>
        </p:nvPicPr>
        <p:blipFill>
          <a:blip r:embed="rId3">
            <a:alphaModFix/>
          </a:blip>
          <a:stretch>
            <a:fillRect/>
          </a:stretch>
        </p:blipFill>
        <p:spPr>
          <a:xfrm>
            <a:off x="163600" y="2017400"/>
            <a:ext cx="8629650" cy="2314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latin typeface="Caveat"/>
                <a:ea typeface="Caveat"/>
                <a:cs typeface="Caveat"/>
                <a:sym typeface="Caveat"/>
              </a:rPr>
              <a:t>Check you answers &amp; don’t forget to send your </a:t>
            </a:r>
            <a:r>
              <a:rPr lang="en" sz="3700">
                <a:latin typeface="Caveat"/>
                <a:ea typeface="Caveat"/>
                <a:cs typeface="Caveat"/>
                <a:sym typeface="Caveat"/>
              </a:rPr>
              <a:t>work</a:t>
            </a:r>
            <a:r>
              <a:rPr lang="en" sz="3700">
                <a:latin typeface="Caveat"/>
                <a:ea typeface="Caveat"/>
                <a:cs typeface="Caveat"/>
                <a:sym typeface="Caveat"/>
              </a:rPr>
              <a:t> to your teacher...</a:t>
            </a:r>
            <a:endParaRPr sz="3700">
              <a:latin typeface="Caveat"/>
              <a:ea typeface="Caveat"/>
              <a:cs typeface="Caveat"/>
              <a:sym typeface="Caveat"/>
            </a:endParaRPr>
          </a:p>
        </p:txBody>
      </p:sp>
      <p:pic>
        <p:nvPicPr>
          <p:cNvPr id="320" name="Google Shape;320;p53"/>
          <p:cNvPicPr preferRelativeResize="0"/>
          <p:nvPr/>
        </p:nvPicPr>
        <p:blipFill>
          <a:blip r:embed="rId3">
            <a:alphaModFix/>
          </a:blip>
          <a:stretch>
            <a:fillRect/>
          </a:stretch>
        </p:blipFill>
        <p:spPr>
          <a:xfrm>
            <a:off x="152400" y="1894150"/>
            <a:ext cx="8658225" cy="2876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247800" y="3465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Let’s step it up ...if you’re not confident with your times tables, use the cheat sheet below to help you...</a:t>
            </a:r>
            <a:endParaRPr>
              <a:latin typeface="Caveat"/>
              <a:ea typeface="Caveat"/>
              <a:cs typeface="Caveat"/>
              <a:sym typeface="Caveat"/>
            </a:endParaRPr>
          </a:p>
        </p:txBody>
      </p:sp>
      <p:pic>
        <p:nvPicPr>
          <p:cNvPr id="326" name="Google Shape;326;p54"/>
          <p:cNvPicPr preferRelativeResize="0"/>
          <p:nvPr/>
        </p:nvPicPr>
        <p:blipFill>
          <a:blip r:embed="rId3">
            <a:alphaModFix/>
          </a:blip>
          <a:stretch>
            <a:fillRect/>
          </a:stretch>
        </p:blipFill>
        <p:spPr>
          <a:xfrm>
            <a:off x="1641388" y="1232975"/>
            <a:ext cx="5434920" cy="3724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28"/>
          <p:cNvSpPr txBox="1"/>
          <p:nvPr>
            <p:ph type="title"/>
          </p:nvPr>
        </p:nvSpPr>
        <p:spPr>
          <a:xfrm rot="-5400000">
            <a:off x="-2190721" y="2078702"/>
            <a:ext cx="5143500" cy="9861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5400"/>
              <a:buFont typeface="Arial"/>
              <a:buNone/>
            </a:pPr>
            <a:r>
              <a:rPr lang="en" sz="5400"/>
              <a:t>Week 5 Words</a:t>
            </a:r>
            <a:endParaRPr/>
          </a:p>
        </p:txBody>
      </p:sp>
      <p:graphicFrame>
        <p:nvGraphicFramePr>
          <p:cNvPr id="135" name="Google Shape;135;p28"/>
          <p:cNvGraphicFramePr/>
          <p:nvPr/>
        </p:nvGraphicFramePr>
        <p:xfrm>
          <a:off x="710381" y="36438"/>
          <a:ext cx="3000000" cy="3000000"/>
        </p:xfrm>
        <a:graphic>
          <a:graphicData uri="http://schemas.openxmlformats.org/drawingml/2006/table">
            <a:tbl>
              <a:tblPr bandRow="1" firstRow="1">
                <a:noFill/>
                <a:tableStyleId>{912DA6D0-82D8-488A-AD7E-5E4E8D8E4B35}</a:tableStyleId>
              </a:tblPr>
              <a:tblGrid>
                <a:gridCol w="512300"/>
                <a:gridCol w="382850"/>
                <a:gridCol w="1256400"/>
                <a:gridCol w="1256400"/>
                <a:gridCol w="1256400"/>
                <a:gridCol w="1256400"/>
                <a:gridCol w="1256400"/>
                <a:gridCol w="1256400"/>
              </a:tblGrid>
              <a:tr h="166325">
                <a:tc>
                  <a:txBody>
                    <a:bodyPr/>
                    <a:lstStyle/>
                    <a:p>
                      <a:pPr indent="0" lvl="0" marL="0" marR="0" rtl="0" algn="l">
                        <a:lnSpc>
                          <a:spcPct val="100000"/>
                        </a:lnSpc>
                        <a:spcBef>
                          <a:spcPts val="0"/>
                        </a:spcBef>
                        <a:spcAft>
                          <a:spcPts val="0"/>
                        </a:spcAft>
                        <a:buClr>
                          <a:srgbClr val="000000"/>
                        </a:buClr>
                        <a:buSzPts val="200"/>
                        <a:buFont typeface="Arial"/>
                        <a:buNone/>
                      </a:pPr>
                      <a:r>
                        <a:t/>
                      </a:r>
                      <a:endParaRPr sz="800" u="none" cap="none" strike="noStrike"/>
                    </a:p>
                  </a:txBody>
                  <a:tcPr marT="16325" marB="16325" marR="32600" marL="32600"/>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800" u="none" cap="none" strike="noStrike"/>
                    </a:p>
                  </a:txBody>
                  <a:tcPr marT="28125" marB="28125" marR="56250" marL="56250">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 sz="800" u="none" cap="none" strike="noStrike">
                          <a:latin typeface="Arial"/>
                          <a:ea typeface="Arial"/>
                          <a:cs typeface="Arial"/>
                          <a:sym typeface="Arial"/>
                        </a:rPr>
                        <a:t>Starfish</a:t>
                      </a:r>
                      <a:endParaRPr sz="800" u="none" cap="none" strike="noStrike"/>
                    </a:p>
                  </a:txBody>
                  <a:tcPr marT="28125" marB="28125" marR="56250" marL="56250">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800" u="none" cap="none" strike="noStrike"/>
                        <a:t>Seahorses</a:t>
                      </a:r>
                      <a:endParaRPr sz="800" u="none" cap="none" strike="noStrike"/>
                    </a:p>
                  </a:txBody>
                  <a:tcPr marT="28125" marB="28125" marR="56250" marL="56250">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285F4"/>
                        </a:buClr>
                        <a:buSzPts val="2100"/>
                        <a:buFont typeface="Arial"/>
                        <a:buNone/>
                      </a:pPr>
                      <a:r>
                        <a:rPr lang="en" sz="800" u="none" cap="none" strike="noStrike"/>
                        <a:t>Turtles </a:t>
                      </a:r>
                      <a:endParaRPr sz="800" u="none" cap="none" strike="noStrike"/>
                    </a:p>
                  </a:txBody>
                  <a:tcPr marT="28125" marB="28125" marR="56250" marL="56250">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285F4"/>
                        </a:buClr>
                        <a:buSzPts val="2100"/>
                        <a:buFont typeface="Arial"/>
                        <a:buNone/>
                      </a:pPr>
                      <a:r>
                        <a:rPr lang="en" sz="800" u="none" cap="none" strike="noStrike"/>
                        <a:t>Dolphins</a:t>
                      </a:r>
                      <a:endParaRPr sz="800" u="none" cap="none" strike="noStrike"/>
                    </a:p>
                  </a:txBody>
                  <a:tcPr marT="28125" marB="28125" marR="56250" marL="56250">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285F4"/>
                        </a:buClr>
                        <a:buSzPts val="2100"/>
                        <a:buFont typeface="Arial"/>
                        <a:buNone/>
                      </a:pPr>
                      <a:r>
                        <a:rPr lang="en" sz="800" u="none" cap="none" strike="noStrike"/>
                        <a:t>Stingrays</a:t>
                      </a:r>
                      <a:endParaRPr sz="800" u="none" cap="none" strike="noStrike"/>
                    </a:p>
                  </a:txBody>
                  <a:tcPr marT="28125" marB="28125" marR="56250" marL="56250">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800" u="none" cap="none" strike="noStrike"/>
                        <a:t>Sharks</a:t>
                      </a:r>
                      <a:endParaRPr sz="800" u="none" cap="none" strike="noStrike"/>
                    </a:p>
                  </a:txBody>
                  <a:tcPr marT="28125" marB="28125" marR="56250" marL="56250">
                    <a:lnB cap="flat" cmpd="sng" w="12700">
                      <a:solidFill>
                        <a:srgbClr val="FFFFFF"/>
                      </a:solidFill>
                      <a:prstDash val="solid"/>
                      <a:round/>
                      <a:headEnd len="sm" w="sm" type="none"/>
                      <a:tailEnd len="sm" w="sm" type="none"/>
                    </a:lnB>
                  </a:tcPr>
                </a:tc>
              </a:tr>
              <a:tr h="285325">
                <a:tc rowSpan="8">
                  <a:txBody>
                    <a:bodyPr/>
                    <a:lstStyle/>
                    <a:p>
                      <a:pPr indent="0" lvl="0" marL="0" marR="0" rtl="0" algn="ctr">
                        <a:lnSpc>
                          <a:spcPct val="100000"/>
                        </a:lnSpc>
                        <a:spcBef>
                          <a:spcPts val="0"/>
                        </a:spcBef>
                        <a:spcAft>
                          <a:spcPts val="0"/>
                        </a:spcAft>
                        <a:buClr>
                          <a:srgbClr val="000000"/>
                        </a:buClr>
                        <a:buSzPts val="1200"/>
                        <a:buFont typeface="Arial"/>
                        <a:buNone/>
                      </a:pPr>
                      <a:r>
                        <a:rPr b="1" lang="en" sz="800" u="none" cap="none" strike="noStrike"/>
                        <a:t>OLD words</a:t>
                      </a:r>
                      <a:endParaRPr sz="800" u="none" cap="none" strike="noStrike"/>
                    </a:p>
                  </a:txBody>
                  <a:tcPr marT="16325" marB="16325" marR="32600" marL="32600" anchor="ctr">
                    <a:lnR cap="flat" cmpd="sng" w="9525">
                      <a:solidFill>
                        <a:srgbClr val="FFFFFF"/>
                      </a:solidFill>
                      <a:prstDash val="solid"/>
                      <a:round/>
                      <a:headEnd len="sm" w="sm" type="none"/>
                      <a:tailEnd len="sm" w="sm" type="none"/>
                    </a:lnR>
                    <a:lnB cap="flat" cmpd="sng" w="9525">
                      <a:solidFill>
                        <a:srgbClr val="4285F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stay</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due</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restore</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halftime</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linear</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circumstantiate</a:t>
                      </a:r>
                      <a:endParaRPr sz="1000"/>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2</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delay</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hue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score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half</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muscular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circuit</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3</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decay</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cue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before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half hearted</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seminar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circumference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4</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slay</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duel</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adore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balm</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perpendicular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circumscribe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5</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holiday</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rescue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wore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calm</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calendar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circumstance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6</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t/>
                      </a:r>
                      <a:endParaRPr sz="10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residue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tore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embalm</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spectacular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circumspect</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7</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800"/>
                        <a:buFont typeface="Arial"/>
                        <a:buNone/>
                      </a:pPr>
                      <a:r>
                        <a:t/>
                      </a:r>
                      <a:endParaRPr sz="1000" u="none" cap="none" strike="noStrike">
                        <a:latin typeface="Arial"/>
                        <a:ea typeface="Arial"/>
                        <a:cs typeface="Arial"/>
                        <a:sym typeface="Arial"/>
                      </a:endParaRPr>
                    </a:p>
                  </a:txBody>
                  <a:tcPr marT="68575" marB="68575"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shore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calves</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molecular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circumvent</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32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8</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4285F4"/>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68575" marB="68575" marR="68575" marL="68575">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100"/>
                        <a:buFont typeface="Arial"/>
                        <a:buNone/>
                      </a:pPr>
                      <a:r>
                        <a:t/>
                      </a:r>
                      <a:endParaRPr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qualm</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caterpillar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circumflex</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800" u="none" cap="none" strike="noStrike"/>
                        <a:t>New Sound</a:t>
                      </a:r>
                      <a:endParaRPr sz="800" u="none" cap="none" strike="noStrike"/>
                    </a:p>
                  </a:txBody>
                  <a:tcPr marT="16325" marB="16325" marR="32600" marL="32600" anchor="ctr">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4285F4"/>
                      </a:solidFill>
                      <a:prstDash val="solid"/>
                      <a:round/>
                      <a:headEnd len="sm" w="sm" type="none"/>
                      <a:tailEnd len="sm" w="sm" type="none"/>
                    </a:lnT>
                    <a:lnB cap="flat" cmpd="sng" w="9525">
                      <a:solidFill>
                        <a:srgbClr val="4285F4"/>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rPr b="1" lang="en" sz="800"/>
                        <a:t>“ai”</a:t>
                      </a:r>
                      <a:r>
                        <a:rPr lang="en" sz="800"/>
                        <a:t> </a:t>
                      </a:r>
                      <a:r>
                        <a:rPr b="1" lang="en" sz="800"/>
                        <a:t>as in rain</a:t>
                      </a:r>
                      <a:endParaRPr b="1"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100000"/>
                        </a:lnSpc>
                        <a:spcBef>
                          <a:spcPts val="1200"/>
                        </a:spcBef>
                        <a:spcAft>
                          <a:spcPts val="1200"/>
                        </a:spcAft>
                        <a:buClr>
                          <a:srgbClr val="000000"/>
                        </a:buClr>
                        <a:buSzPts val="1100"/>
                        <a:buFont typeface="Arial"/>
                        <a:buNone/>
                      </a:pPr>
                      <a:r>
                        <a:rPr b="1" lang="en" sz="800">
                          <a:latin typeface="Roboto"/>
                          <a:ea typeface="Roboto"/>
                          <a:cs typeface="Roboto"/>
                          <a:sym typeface="Roboto"/>
                        </a:rPr>
                        <a:t>ew (as in new) </a:t>
                      </a:r>
                      <a:r>
                        <a:rPr lang="en" sz="800">
                          <a:latin typeface="Roboto"/>
                          <a:ea typeface="Roboto"/>
                          <a:cs typeface="Roboto"/>
                          <a:sym typeface="Roboto"/>
                        </a:rPr>
                        <a:t>typically occurs at end of words</a:t>
                      </a:r>
                      <a:endParaRPr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100000"/>
                        </a:lnSpc>
                        <a:spcBef>
                          <a:spcPts val="1200"/>
                        </a:spcBef>
                        <a:spcAft>
                          <a:spcPts val="1200"/>
                        </a:spcAft>
                        <a:buClr>
                          <a:srgbClr val="000000"/>
                        </a:buClr>
                        <a:buSzPts val="1100"/>
                        <a:buFont typeface="Arial"/>
                        <a:buNone/>
                      </a:pPr>
                      <a:r>
                        <a:rPr b="1" lang="en" sz="800">
                          <a:latin typeface="Roboto"/>
                          <a:ea typeface="Roboto"/>
                          <a:cs typeface="Roboto"/>
                          <a:sym typeface="Roboto"/>
                        </a:rPr>
                        <a:t>our (as in pour) </a:t>
                      </a:r>
                      <a:r>
                        <a:rPr lang="en" sz="800">
                          <a:latin typeface="Roboto"/>
                          <a:ea typeface="Roboto"/>
                          <a:cs typeface="Roboto"/>
                          <a:sym typeface="Roboto"/>
                        </a:rPr>
                        <a:t>[our=/or/]</a:t>
                      </a:r>
                      <a:endParaRPr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100000"/>
                        </a:lnSpc>
                        <a:spcBef>
                          <a:spcPts val="1200"/>
                        </a:spcBef>
                        <a:spcAft>
                          <a:spcPts val="1200"/>
                        </a:spcAft>
                        <a:buNone/>
                      </a:pPr>
                      <a:r>
                        <a:rPr b="1" lang="en" sz="800">
                          <a:latin typeface="Roboto"/>
                          <a:ea typeface="Roboto"/>
                          <a:cs typeface="Roboto"/>
                          <a:sym typeface="Roboto"/>
                        </a:rPr>
                        <a:t>ol as /oa/ (as in yolk)</a:t>
                      </a:r>
                      <a:r>
                        <a:rPr lang="en" sz="800">
                          <a:latin typeface="Roboto"/>
                          <a:ea typeface="Roboto"/>
                          <a:cs typeface="Roboto"/>
                          <a:sym typeface="Roboto"/>
                        </a:rPr>
                        <a:t> </a:t>
                      </a:r>
                      <a:r>
                        <a:rPr b="1" lang="en" sz="800">
                          <a:latin typeface="Roboto"/>
                          <a:ea typeface="Roboto"/>
                          <a:cs typeface="Roboto"/>
                          <a:sym typeface="Roboto"/>
                        </a:rPr>
                        <a:t>or silent l</a:t>
                      </a:r>
                      <a:endParaRPr b="1"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100000"/>
                        </a:lnSpc>
                        <a:spcBef>
                          <a:spcPts val="1200"/>
                        </a:spcBef>
                        <a:spcAft>
                          <a:spcPts val="1200"/>
                        </a:spcAft>
                        <a:buNone/>
                      </a:pPr>
                      <a:r>
                        <a:rPr b="1" lang="en" sz="800">
                          <a:latin typeface="Roboto"/>
                          <a:ea typeface="Roboto"/>
                          <a:cs typeface="Roboto"/>
                          <a:sym typeface="Roboto"/>
                        </a:rPr>
                        <a:t>-ling </a:t>
                      </a:r>
                      <a:r>
                        <a:rPr lang="en" sz="800">
                          <a:latin typeface="Roboto"/>
                          <a:ea typeface="Roboto"/>
                          <a:cs typeface="Roboto"/>
                          <a:sym typeface="Roboto"/>
                        </a:rPr>
                        <a:t>(meaning: little, younger or inferior) </a:t>
                      </a:r>
                      <a:endParaRPr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lnSpc>
                          <a:spcPct val="100000"/>
                        </a:lnSpc>
                        <a:spcBef>
                          <a:spcPts val="1200"/>
                        </a:spcBef>
                        <a:spcAft>
                          <a:spcPts val="1200"/>
                        </a:spcAft>
                        <a:buNone/>
                      </a:pPr>
                      <a:r>
                        <a:rPr b="1" lang="en" sz="800">
                          <a:latin typeface="Roboto"/>
                          <a:ea typeface="Roboto"/>
                          <a:cs typeface="Roboto"/>
                          <a:sym typeface="Roboto"/>
                        </a:rPr>
                        <a:t>Concept: visum, video </a:t>
                      </a:r>
                      <a:r>
                        <a:rPr lang="en" sz="800">
                          <a:latin typeface="Roboto"/>
                          <a:ea typeface="Roboto"/>
                          <a:cs typeface="Roboto"/>
                          <a:sym typeface="Roboto"/>
                        </a:rPr>
                        <a:t>(meaning: see) </a:t>
                      </a:r>
                      <a:endParaRPr sz="800"/>
                    </a:p>
                  </a:txBody>
                  <a:tcPr marT="21750" marB="21750" marR="43475" marL="434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265675">
                <a:tc rowSpan="8">
                  <a:txBody>
                    <a:bodyPr/>
                    <a:lstStyle/>
                    <a:p>
                      <a:pPr indent="0" lvl="0" marL="0" marR="0" rtl="0" algn="ctr">
                        <a:lnSpc>
                          <a:spcPct val="100000"/>
                        </a:lnSpc>
                        <a:spcBef>
                          <a:spcPts val="0"/>
                        </a:spcBef>
                        <a:spcAft>
                          <a:spcPts val="0"/>
                        </a:spcAft>
                        <a:buClr>
                          <a:srgbClr val="000000"/>
                        </a:buClr>
                        <a:buSzPts val="1200"/>
                        <a:buFont typeface="Arial"/>
                        <a:buNone/>
                      </a:pPr>
                      <a:r>
                        <a:rPr b="1" lang="en" sz="800" u="none" cap="none" strike="noStrike"/>
                        <a:t>New Words</a:t>
                      </a:r>
                      <a:endParaRPr sz="800" u="none" cap="none" strike="noStrike"/>
                    </a:p>
                  </a:txBody>
                  <a:tcPr marT="16325" marB="16325" marR="32600" marL="32600" anchor="ctr">
                    <a:lnR cap="flat" cmpd="sng" w="9525">
                      <a:solidFill>
                        <a:srgbClr val="FFFFFF"/>
                      </a:solidFill>
                      <a:prstDash val="solid"/>
                      <a:round/>
                      <a:headEnd len="sm" w="sm" type="none"/>
                      <a:tailEnd len="sm" w="sm" type="none"/>
                    </a:lnR>
                    <a:lnT cap="flat" cmpd="sng" w="9525">
                      <a:solidFill>
                        <a:srgbClr val="4285F4"/>
                      </a:solidFill>
                      <a:prstDash val="solid"/>
                      <a:round/>
                      <a:headEnd len="sm" w="sm" type="none"/>
                      <a:tailEnd len="sm" w="sm" type="none"/>
                    </a:lnT>
                    <a:lnB cap="flat" cmpd="sng" w="12700">
                      <a:solidFill>
                        <a:srgbClr val="4285F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9</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4285F4"/>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afraid</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few</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pour</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folk</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gosling</a:t>
                      </a:r>
                      <a:endParaRPr sz="10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t> visible</a:t>
                      </a:r>
                      <a:endParaRPr sz="1000"/>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10</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waist</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spew</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court</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yolk</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sibling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revise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11</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wail</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knew</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your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folklore</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earthling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vision</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12</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raid</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stew</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four</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folks</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fledgling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revision</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13</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bail</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brew</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fourth</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yolky</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inkling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visionary</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14</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1000"/>
                        <a:buFont typeface="Arial"/>
                        <a:buNone/>
                      </a:pPr>
                      <a:r>
                        <a:t/>
                      </a:r>
                      <a:endParaRPr sz="1000" u="none" cap="none" strike="noStrike">
                        <a:solidFill>
                          <a:srgbClr val="424242"/>
                        </a:solidFill>
                        <a:latin typeface="Arial"/>
                        <a:ea typeface="Arial"/>
                        <a:cs typeface="Arial"/>
                        <a:sym typeface="Arial"/>
                      </a:endParaRPr>
                    </a:p>
                  </a:txBody>
                  <a:tcPr marT="68575" marB="68575" marR="68575" marL="68575">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pew</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fourteen</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6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darkling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visualise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8532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15</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000"/>
                        <a:buFont typeface="Arial"/>
                        <a:buNone/>
                      </a:pPr>
                      <a:r>
                        <a:t/>
                      </a:r>
                      <a:endParaRPr b="1"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50000"/>
                        </a:lnSpc>
                        <a:spcBef>
                          <a:spcPts val="0"/>
                        </a:spcBef>
                        <a:spcAft>
                          <a:spcPts val="0"/>
                        </a:spcAft>
                        <a:buClr>
                          <a:srgbClr val="000000"/>
                        </a:buClr>
                        <a:buSzPts val="1000"/>
                        <a:buFont typeface="Arial"/>
                        <a:buNone/>
                      </a:pPr>
                      <a:r>
                        <a:t/>
                      </a:r>
                      <a:endParaRPr b="1"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poured</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6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underling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invisible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23875">
                <a:tc vMerge="1"/>
                <a:tc>
                  <a:txBody>
                    <a:bodyPr/>
                    <a:lstStyle/>
                    <a:p>
                      <a:pPr indent="0" lvl="0" marL="0" marR="0" rtl="0" algn="ctr">
                        <a:lnSpc>
                          <a:spcPct val="100000"/>
                        </a:lnSpc>
                        <a:spcBef>
                          <a:spcPts val="0"/>
                        </a:spcBef>
                        <a:spcAft>
                          <a:spcPts val="0"/>
                        </a:spcAft>
                        <a:buClr>
                          <a:srgbClr val="000000"/>
                        </a:buClr>
                        <a:buSzPts val="600"/>
                        <a:buFont typeface="Arial"/>
                        <a:buNone/>
                      </a:pPr>
                      <a:r>
                        <a:rPr b="1" lang="en" sz="800" u="none" cap="none" strike="noStrike"/>
                        <a:t>16</a:t>
                      </a:r>
                      <a:endParaRPr sz="800" u="none" cap="none" strike="noStrike"/>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1000"/>
                        <a:buFont typeface="Arial"/>
                        <a:buNone/>
                      </a:pPr>
                      <a:r>
                        <a:t/>
                      </a:r>
                      <a:endParaRPr b="1"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600"/>
                        <a:buFont typeface="Arial"/>
                        <a:buNone/>
                      </a:pPr>
                      <a:r>
                        <a:t/>
                      </a:r>
                      <a:endParaRPr b="1"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50000"/>
                        </a:lnSpc>
                        <a:spcBef>
                          <a:spcPts val="0"/>
                        </a:spcBef>
                        <a:spcAft>
                          <a:spcPts val="0"/>
                        </a:spcAft>
                        <a:buClr>
                          <a:srgbClr val="000000"/>
                        </a:buClr>
                        <a:buSzPts val="600"/>
                        <a:buFont typeface="Arial"/>
                        <a:buNone/>
                      </a:pPr>
                      <a:r>
                        <a:t/>
                      </a:r>
                      <a:endParaRPr b="1" sz="1000" u="none" cap="none" strike="noStrike">
                        <a:latin typeface="Arial"/>
                        <a:ea typeface="Arial"/>
                        <a:cs typeface="Arial"/>
                        <a:sym typeface="Arial"/>
                      </a:endParaRPr>
                    </a:p>
                  </a:txBody>
                  <a:tcPr marT="16325" marB="16325" marR="32600" marL="3260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t/>
                      </a:r>
                      <a:endParaRPr sz="600"/>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lordling</a:t>
                      </a:r>
                      <a:endParaRPr/>
                    </a:p>
                  </a:txBody>
                  <a:tcPr marT="91425" marB="914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lnSpc>
                          <a:spcPct val="50000"/>
                        </a:lnSpc>
                        <a:spcBef>
                          <a:spcPts val="0"/>
                        </a:spcBef>
                        <a:spcAft>
                          <a:spcPts val="0"/>
                        </a:spcAft>
                        <a:buNone/>
                      </a:pPr>
                      <a:r>
                        <a:rPr lang="en" sz="1000">
                          <a:solidFill>
                            <a:schemeClr val="dk1"/>
                          </a:solidFill>
                        </a:rPr>
                        <a:t>improvise</a:t>
                      </a:r>
                      <a:endParaRPr/>
                    </a:p>
                  </a:txBody>
                  <a:tcPr marT="91425" marB="91425" marR="91425"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pic>
        <p:nvPicPr>
          <p:cNvPr id="136" name="Google Shape;136;p28"/>
          <p:cNvPicPr preferRelativeResize="0"/>
          <p:nvPr/>
        </p:nvPicPr>
        <p:blipFill rotWithShape="1">
          <a:blip r:embed="rId3">
            <a:alphaModFix/>
          </a:blip>
          <a:srcRect b="0" l="0" r="0" t="0"/>
          <a:stretch/>
        </p:blipFill>
        <p:spPr>
          <a:xfrm>
            <a:off x="3856850" y="36450"/>
            <a:ext cx="261475" cy="329400"/>
          </a:xfrm>
          <a:prstGeom prst="rect">
            <a:avLst/>
          </a:prstGeom>
          <a:noFill/>
          <a:ln>
            <a:noFill/>
          </a:ln>
        </p:spPr>
      </p:pic>
      <p:pic>
        <p:nvPicPr>
          <p:cNvPr id="137" name="Google Shape;137;p28"/>
          <p:cNvPicPr preferRelativeResize="0"/>
          <p:nvPr/>
        </p:nvPicPr>
        <p:blipFill rotWithShape="1">
          <a:blip r:embed="rId4">
            <a:alphaModFix/>
          </a:blip>
          <a:srcRect b="0" l="0" r="0" t="0"/>
          <a:stretch/>
        </p:blipFill>
        <p:spPr>
          <a:xfrm>
            <a:off x="5053875" y="59899"/>
            <a:ext cx="320850" cy="282501"/>
          </a:xfrm>
          <a:prstGeom prst="rect">
            <a:avLst/>
          </a:prstGeom>
          <a:noFill/>
          <a:ln>
            <a:noFill/>
          </a:ln>
        </p:spPr>
      </p:pic>
      <p:pic>
        <p:nvPicPr>
          <p:cNvPr id="138" name="Google Shape;138;p28"/>
          <p:cNvPicPr preferRelativeResize="0"/>
          <p:nvPr/>
        </p:nvPicPr>
        <p:blipFill rotWithShape="1">
          <a:blip r:embed="rId5">
            <a:alphaModFix/>
          </a:blip>
          <a:srcRect b="0" l="0" r="0" t="0"/>
          <a:stretch/>
        </p:blipFill>
        <p:spPr>
          <a:xfrm>
            <a:off x="6371575" y="59897"/>
            <a:ext cx="261475" cy="242290"/>
          </a:xfrm>
          <a:prstGeom prst="rect">
            <a:avLst/>
          </a:prstGeom>
          <a:noFill/>
          <a:ln>
            <a:noFill/>
          </a:ln>
        </p:spPr>
      </p:pic>
      <p:pic>
        <p:nvPicPr>
          <p:cNvPr id="139" name="Google Shape;139;p28"/>
          <p:cNvPicPr preferRelativeResize="0"/>
          <p:nvPr/>
        </p:nvPicPr>
        <p:blipFill rotWithShape="1">
          <a:blip r:embed="rId6">
            <a:alphaModFix/>
          </a:blip>
          <a:srcRect b="0" l="0" r="0" t="0"/>
          <a:stretch/>
        </p:blipFill>
        <p:spPr>
          <a:xfrm>
            <a:off x="7629903" y="54874"/>
            <a:ext cx="261475" cy="230618"/>
          </a:xfrm>
          <a:prstGeom prst="rect">
            <a:avLst/>
          </a:prstGeom>
          <a:noFill/>
          <a:ln>
            <a:noFill/>
          </a:ln>
        </p:spPr>
      </p:pic>
      <p:pic>
        <p:nvPicPr>
          <p:cNvPr id="140" name="Google Shape;140;p28"/>
          <p:cNvPicPr preferRelativeResize="0"/>
          <p:nvPr/>
        </p:nvPicPr>
        <p:blipFill rotWithShape="1">
          <a:blip r:embed="rId7">
            <a:alphaModFix/>
          </a:blip>
          <a:srcRect b="0" l="0" r="0" t="0"/>
          <a:stretch/>
        </p:blipFill>
        <p:spPr>
          <a:xfrm>
            <a:off x="2541075" y="36450"/>
            <a:ext cx="320850" cy="285654"/>
          </a:xfrm>
          <a:prstGeom prst="rect">
            <a:avLst/>
          </a:prstGeom>
          <a:noFill/>
          <a:ln>
            <a:noFill/>
          </a:ln>
        </p:spPr>
      </p:pic>
      <p:pic>
        <p:nvPicPr>
          <p:cNvPr id="141" name="Google Shape;141;p28"/>
          <p:cNvPicPr preferRelativeResize="0"/>
          <p:nvPr/>
        </p:nvPicPr>
        <p:blipFill rotWithShape="1">
          <a:blip r:embed="rId8">
            <a:alphaModFix/>
          </a:blip>
          <a:srcRect b="0" l="0" r="0" t="0"/>
          <a:stretch/>
        </p:blipFill>
        <p:spPr>
          <a:xfrm>
            <a:off x="8912615" y="43000"/>
            <a:ext cx="237085" cy="230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337425" y="6266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latin typeface="Caveat"/>
                <a:ea typeface="Caveat"/>
                <a:cs typeface="Caveat"/>
                <a:sym typeface="Caveat"/>
              </a:rPr>
              <a:t>Copy these algorithms into your book and show your working out… don’t forget ‘magic zero’</a:t>
            </a:r>
            <a:endParaRPr sz="3500">
              <a:latin typeface="Caveat"/>
              <a:ea typeface="Caveat"/>
              <a:cs typeface="Caveat"/>
              <a:sym typeface="Caveat"/>
            </a:endParaRPr>
          </a:p>
        </p:txBody>
      </p:sp>
      <p:pic>
        <p:nvPicPr>
          <p:cNvPr id="332" name="Google Shape;332;p55"/>
          <p:cNvPicPr preferRelativeResize="0"/>
          <p:nvPr/>
        </p:nvPicPr>
        <p:blipFill>
          <a:blip r:embed="rId3">
            <a:alphaModFix/>
          </a:blip>
          <a:stretch>
            <a:fillRect/>
          </a:stretch>
        </p:blipFill>
        <p:spPr>
          <a:xfrm>
            <a:off x="1776200" y="1692450"/>
            <a:ext cx="5344545" cy="33322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6"/>
          <p:cNvSpPr txBox="1"/>
          <p:nvPr>
            <p:ph type="title"/>
          </p:nvPr>
        </p:nvSpPr>
        <p:spPr>
          <a:xfrm>
            <a:off x="359825" y="3017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latin typeface="Caveat"/>
                <a:ea typeface="Caveat"/>
                <a:cs typeface="Caveat"/>
                <a:sym typeface="Caveat"/>
              </a:rPr>
              <a:t>Check your answers...</a:t>
            </a:r>
            <a:endParaRPr sz="4000">
              <a:latin typeface="Caveat"/>
              <a:ea typeface="Caveat"/>
              <a:cs typeface="Caveat"/>
              <a:sym typeface="Caveat"/>
            </a:endParaRPr>
          </a:p>
        </p:txBody>
      </p:sp>
      <p:pic>
        <p:nvPicPr>
          <p:cNvPr id="338" name="Google Shape;338;p56"/>
          <p:cNvPicPr preferRelativeResize="0"/>
          <p:nvPr/>
        </p:nvPicPr>
        <p:blipFill>
          <a:blip r:embed="rId3">
            <a:alphaModFix/>
          </a:blip>
          <a:stretch>
            <a:fillRect/>
          </a:stretch>
        </p:blipFill>
        <p:spPr>
          <a:xfrm>
            <a:off x="152400" y="1221800"/>
            <a:ext cx="8839200" cy="1999005"/>
          </a:xfrm>
          <a:prstGeom prst="rect">
            <a:avLst/>
          </a:prstGeom>
          <a:noFill/>
          <a:ln>
            <a:noFill/>
          </a:ln>
        </p:spPr>
      </p:pic>
      <p:pic>
        <p:nvPicPr>
          <p:cNvPr id="339" name="Google Shape;339;p56"/>
          <p:cNvPicPr preferRelativeResize="0"/>
          <p:nvPr/>
        </p:nvPicPr>
        <p:blipFill>
          <a:blip r:embed="rId4">
            <a:alphaModFix/>
          </a:blip>
          <a:stretch>
            <a:fillRect/>
          </a:stretch>
        </p:blipFill>
        <p:spPr>
          <a:xfrm>
            <a:off x="2776463" y="3373205"/>
            <a:ext cx="3388835" cy="1617895"/>
          </a:xfrm>
          <a:prstGeom prst="rect">
            <a:avLst/>
          </a:prstGeom>
          <a:noFill/>
          <a:ln>
            <a:noFill/>
          </a:ln>
        </p:spPr>
      </p:pic>
      <p:pic>
        <p:nvPicPr>
          <p:cNvPr id="340" name="Google Shape;340;p56"/>
          <p:cNvPicPr preferRelativeResize="0"/>
          <p:nvPr/>
        </p:nvPicPr>
        <p:blipFill>
          <a:blip r:embed="rId5">
            <a:alphaModFix/>
          </a:blip>
          <a:stretch>
            <a:fillRect/>
          </a:stretch>
        </p:blipFill>
        <p:spPr>
          <a:xfrm>
            <a:off x="404813" y="1628775"/>
            <a:ext cx="8334375" cy="1885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latin typeface="Caveat"/>
                <a:ea typeface="Caveat"/>
                <a:cs typeface="Caveat"/>
                <a:sym typeface="Caveat"/>
              </a:rPr>
              <a:t>Reflection...</a:t>
            </a:r>
            <a:endParaRPr sz="5000">
              <a:latin typeface="Caveat"/>
              <a:ea typeface="Caveat"/>
              <a:cs typeface="Caveat"/>
              <a:sym typeface="Caveat"/>
            </a:endParaRPr>
          </a:p>
        </p:txBody>
      </p:sp>
      <p:sp>
        <p:nvSpPr>
          <p:cNvPr id="346" name="Google Shape;346;p57"/>
          <p:cNvSpPr txBox="1"/>
          <p:nvPr>
            <p:ph idx="1" type="body"/>
          </p:nvPr>
        </p:nvSpPr>
        <p:spPr>
          <a:xfrm>
            <a:off x="90900" y="1800000"/>
            <a:ext cx="8222100" cy="154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did you feel about today’s lesson?</a:t>
            </a:r>
            <a:endParaRPr/>
          </a:p>
          <a:p>
            <a:pPr indent="-342900" lvl="0" marL="457200" rtl="0" algn="l">
              <a:spcBef>
                <a:spcPts val="0"/>
              </a:spcBef>
              <a:spcAft>
                <a:spcPts val="0"/>
              </a:spcAft>
              <a:buSzPts val="1800"/>
              <a:buChar char="❏"/>
            </a:pPr>
            <a:r>
              <a:rPr lang="en"/>
              <a:t>Did your accuracy improve in calculating algorithms?</a:t>
            </a:r>
            <a:endParaRPr/>
          </a:p>
          <a:p>
            <a:pPr indent="-342900" lvl="0" marL="457200" rtl="0" algn="l">
              <a:spcBef>
                <a:spcPts val="0"/>
              </a:spcBef>
              <a:spcAft>
                <a:spcPts val="0"/>
              </a:spcAft>
              <a:buSzPts val="1800"/>
              <a:buChar char="❏"/>
            </a:pPr>
            <a:r>
              <a:rPr lang="en"/>
              <a:t>Ask a family member to create an algorithm for you to solve</a:t>
            </a:r>
            <a:endParaRPr/>
          </a:p>
        </p:txBody>
      </p:sp>
      <p:pic>
        <p:nvPicPr>
          <p:cNvPr id="347" name="Google Shape;347;p57"/>
          <p:cNvPicPr preferRelativeResize="0"/>
          <p:nvPr/>
        </p:nvPicPr>
        <p:blipFill>
          <a:blip r:embed="rId3">
            <a:alphaModFix/>
          </a:blip>
          <a:stretch>
            <a:fillRect/>
          </a:stretch>
        </p:blipFill>
        <p:spPr>
          <a:xfrm>
            <a:off x="5965475" y="1651200"/>
            <a:ext cx="3178525" cy="3178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8"/>
          <p:cNvSpPr txBox="1"/>
          <p:nvPr>
            <p:ph type="title"/>
          </p:nvPr>
        </p:nvSpPr>
        <p:spPr>
          <a:xfrm>
            <a:off x="281400" y="402550"/>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5000">
                <a:latin typeface="Caveat"/>
                <a:ea typeface="Caveat"/>
                <a:cs typeface="Caveat"/>
                <a:sym typeface="Caveat"/>
              </a:rPr>
              <a:t>Brain Break:</a:t>
            </a:r>
            <a:endParaRPr sz="5000">
              <a:latin typeface="Caveat"/>
              <a:ea typeface="Caveat"/>
              <a:cs typeface="Caveat"/>
              <a:sym typeface="Caveat"/>
            </a:endParaRPr>
          </a:p>
        </p:txBody>
      </p:sp>
      <p:pic>
        <p:nvPicPr>
          <p:cNvPr id="353" name="Google Shape;353;p58"/>
          <p:cNvPicPr preferRelativeResize="0"/>
          <p:nvPr/>
        </p:nvPicPr>
        <p:blipFill rotWithShape="1">
          <a:blip r:embed="rId3">
            <a:alphaModFix/>
          </a:blip>
          <a:srcRect b="0" l="0" r="0" t="0"/>
          <a:stretch/>
        </p:blipFill>
        <p:spPr>
          <a:xfrm>
            <a:off x="6556475" y="202600"/>
            <a:ext cx="2155276" cy="1437651"/>
          </a:xfrm>
          <a:prstGeom prst="rect">
            <a:avLst/>
          </a:prstGeom>
          <a:noFill/>
          <a:ln>
            <a:noFill/>
          </a:ln>
        </p:spPr>
      </p:pic>
      <p:pic>
        <p:nvPicPr>
          <p:cNvPr descr="What a fun way to practice your MULTIPLICATION math facts...getting physical exercise while drilling those flash cards! A math fact will flash on the screen and you have approximately 10 seconds to answer. Two choices will then appear on the screen, along with an exercise such as squats, lunges, or even burpees! you do the exercise that is next to your answer. How many math facts did you get correct, while getting in a good brain break!&#10;&#10;&#10;&#10;**********************************************************************************************&#10;Thanks so much for visiting my channel! I'm from Texas &amp; living the dream as an Elementary PE Teacher! PE with Coach Smith focuses on providing  fun and engaging activities  such as: instant activities/warm ups, throwing/catching games, dodging/tagging games, sports skills such as basketball, soccer, volleyball, and many more! I LOVE incorporating core subjects in my lessons.  I also really enjoy holiday themed activities for those special days and months that we celebrate! I love hearing your ideas, so please post any in the community part of my channel, or comment on any videos! &#10;&#10;&#10;Did you know that when you subscribe, you are simply making a playlist of your favorite channels--it's awesome! It’s a great tool to pin favorite channels-if you click the bell, that is when you get notified that channel has uploaded new content! &#10;&#10;If you like my channel, please support me by liking, commenting, &amp; subscribing! I add content every week, and don't always post it on social media! Thanks!&#10;&#10;#PEwithCoachSmith&#10;#PhysicalEducation&#10;#Cocurricular&#10;#HomeschoolPE&#10;#PhysicalEducation&#10;#BrainBreak&#10;&#10;Music Credits:&#10;Kinemaster Audio&#10;iMovie Audio&#10;&#10;Photos: FreePik (with license)&#10;&#10;🚫 Disclaimers:&#10;*This content was created using licensing in combination with creative commons and fair use guidelines, no copyright infringement is intended. It was made by teachers and is used in educational settings. Any monetization of video is from Youtube's declared copyright owners." id="354" name="Google Shape;354;p58" title="Flash Card Fitness:Multiplication  PE activity or BRAIN BREAK!">
            <a:hlinkClick r:id="rId4"/>
          </p:cNvPr>
          <p:cNvPicPr preferRelativeResize="0"/>
          <p:nvPr/>
        </p:nvPicPr>
        <p:blipFill>
          <a:blip r:embed="rId5">
            <a:alphaModFix/>
          </a:blip>
          <a:stretch>
            <a:fillRect/>
          </a:stretch>
        </p:blipFill>
        <p:spPr>
          <a:xfrm>
            <a:off x="2158250" y="1759051"/>
            <a:ext cx="4264600" cy="319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9"/>
          <p:cNvSpPr txBox="1"/>
          <p:nvPr>
            <p:ph type="title"/>
          </p:nvPr>
        </p:nvSpPr>
        <p:spPr>
          <a:xfrm>
            <a:off x="338250" y="4683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Caveat"/>
                <a:ea typeface="Caveat"/>
                <a:cs typeface="Caveat"/>
                <a:sym typeface="Caveat"/>
              </a:rPr>
              <a:t>Matific</a:t>
            </a:r>
            <a:endParaRPr sz="3800">
              <a:latin typeface="Caveat"/>
              <a:ea typeface="Caveat"/>
              <a:cs typeface="Caveat"/>
              <a:sym typeface="Caveat"/>
            </a:endParaRPr>
          </a:p>
          <a:p>
            <a:pPr indent="0" lvl="0" marL="0" rtl="0" algn="l">
              <a:spcBef>
                <a:spcPts val="0"/>
              </a:spcBef>
              <a:spcAft>
                <a:spcPts val="0"/>
              </a:spcAft>
              <a:buNone/>
            </a:pPr>
            <a:r>
              <a:rPr lang="en" sz="3300">
                <a:latin typeface="Caveat"/>
                <a:ea typeface="Caveat"/>
                <a:cs typeface="Caveat"/>
                <a:sym typeface="Caveat"/>
              </a:rPr>
              <a:t>Extension and Fast Finisher </a:t>
            </a:r>
            <a:endParaRPr sz="3300">
              <a:latin typeface="Caveat"/>
              <a:ea typeface="Caveat"/>
              <a:cs typeface="Caveat"/>
              <a:sym typeface="Caveat"/>
            </a:endParaRPr>
          </a:p>
        </p:txBody>
      </p:sp>
      <p:sp>
        <p:nvSpPr>
          <p:cNvPr id="360" name="Google Shape;360;p59"/>
          <p:cNvSpPr txBox="1"/>
          <p:nvPr>
            <p:ph idx="1" type="body"/>
          </p:nvPr>
        </p:nvSpPr>
        <p:spPr>
          <a:xfrm>
            <a:off x="471900" y="1919075"/>
            <a:ext cx="3738900" cy="271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Montserrat"/>
              <a:buAutoNum type="arabicPeriod"/>
            </a:pPr>
            <a:r>
              <a:rPr lang="en" sz="1600">
                <a:solidFill>
                  <a:srgbClr val="000000"/>
                </a:solidFill>
                <a:latin typeface="Montserrat"/>
                <a:ea typeface="Montserrat"/>
                <a:cs typeface="Montserrat"/>
                <a:sym typeface="Montserrat"/>
              </a:rPr>
              <a:t>Go to </a:t>
            </a:r>
            <a:r>
              <a:rPr b="1" lang="en" sz="1600" u="sng">
                <a:solidFill>
                  <a:srgbClr val="9900FF"/>
                </a:solidFill>
                <a:latin typeface="Montserrat"/>
                <a:ea typeface="Montserrat"/>
                <a:cs typeface="Montserrat"/>
                <a:sym typeface="Montserrat"/>
                <a:hlinkClick r:id="rId3">
                  <a:extLst>
                    <a:ext uri="{A12FA001-AC4F-418D-AE19-62706E023703}">
                      <ahyp:hlinkClr val="tx"/>
                    </a:ext>
                  </a:extLst>
                </a:hlinkClick>
              </a:rPr>
              <a:t>https://www.matific.com/au/en-au/login-page/</a:t>
            </a:r>
            <a:r>
              <a:rPr b="1" lang="en" sz="1600">
                <a:solidFill>
                  <a:srgbClr val="9900FF"/>
                </a:solidFill>
                <a:latin typeface="Montserrat"/>
                <a:ea typeface="Montserrat"/>
                <a:cs typeface="Montserrat"/>
                <a:sym typeface="Montserrat"/>
              </a:rPr>
              <a:t> </a:t>
            </a:r>
            <a:endParaRPr b="1" sz="1600">
              <a:solidFill>
                <a:srgbClr val="9900FF"/>
              </a:solidFill>
              <a:latin typeface="Montserrat"/>
              <a:ea typeface="Montserrat"/>
              <a:cs typeface="Montserrat"/>
              <a:sym typeface="Montserrat"/>
            </a:endParaRPr>
          </a:p>
          <a:p>
            <a:pPr indent="0" lvl="0" marL="457200" rtl="0" algn="l">
              <a:spcBef>
                <a:spcPts val="1600"/>
              </a:spcBef>
              <a:spcAft>
                <a:spcPts val="0"/>
              </a:spcAft>
              <a:buNone/>
            </a:pPr>
            <a:r>
              <a:t/>
            </a:r>
            <a:endParaRPr b="1" sz="1600">
              <a:solidFill>
                <a:srgbClr val="9900FF"/>
              </a:solidFill>
              <a:latin typeface="Montserrat"/>
              <a:ea typeface="Montserrat"/>
              <a:cs typeface="Montserrat"/>
              <a:sym typeface="Montserrat"/>
            </a:endParaRPr>
          </a:p>
          <a:p>
            <a:pPr indent="-330200" lvl="0" marL="457200" rtl="0" algn="l">
              <a:spcBef>
                <a:spcPts val="1600"/>
              </a:spcBef>
              <a:spcAft>
                <a:spcPts val="1600"/>
              </a:spcAft>
              <a:buClr>
                <a:srgbClr val="000000"/>
              </a:buClr>
              <a:buSzPts val="1600"/>
              <a:buFont typeface="Montserrat"/>
              <a:buAutoNum type="arabicPeriod"/>
            </a:pPr>
            <a:r>
              <a:rPr lang="en" sz="1600">
                <a:solidFill>
                  <a:srgbClr val="000000"/>
                </a:solidFill>
                <a:latin typeface="Montserrat"/>
                <a:ea typeface="Montserrat"/>
                <a:cs typeface="Montserrat"/>
                <a:sym typeface="Montserrat"/>
              </a:rPr>
              <a:t>Complete tasks on matific</a:t>
            </a:r>
            <a:endParaRPr/>
          </a:p>
        </p:txBody>
      </p:sp>
      <p:pic>
        <p:nvPicPr>
          <p:cNvPr id="361" name="Google Shape;361;p59"/>
          <p:cNvPicPr preferRelativeResize="0"/>
          <p:nvPr/>
        </p:nvPicPr>
        <p:blipFill>
          <a:blip r:embed="rId4">
            <a:alphaModFix/>
          </a:blip>
          <a:stretch>
            <a:fillRect/>
          </a:stretch>
        </p:blipFill>
        <p:spPr>
          <a:xfrm>
            <a:off x="5583975" y="1865824"/>
            <a:ext cx="3021199" cy="30211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0"/>
          <p:cNvSpPr txBox="1"/>
          <p:nvPr>
            <p:ph type="title"/>
          </p:nvPr>
        </p:nvSpPr>
        <p:spPr>
          <a:xfrm>
            <a:off x="146925" y="52697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4500">
                <a:latin typeface="Caveat"/>
                <a:ea typeface="Caveat"/>
                <a:cs typeface="Caveat"/>
                <a:sym typeface="Caveat"/>
              </a:rPr>
              <a:t>Break 2: 30 minutes</a:t>
            </a:r>
            <a:endParaRPr sz="4500">
              <a:latin typeface="Caveat"/>
              <a:ea typeface="Caveat"/>
              <a:cs typeface="Caveat"/>
              <a:sym typeface="Caveat"/>
            </a:endParaRPr>
          </a:p>
        </p:txBody>
      </p:sp>
      <p:sp>
        <p:nvSpPr>
          <p:cNvPr id="367" name="Google Shape;367;p60"/>
          <p:cNvSpPr txBox="1"/>
          <p:nvPr>
            <p:ph idx="1" type="body"/>
          </p:nvPr>
        </p:nvSpPr>
        <p:spPr>
          <a:xfrm>
            <a:off x="471900" y="1919075"/>
            <a:ext cx="61164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Go outside.</a:t>
            </a:r>
            <a:endParaRPr/>
          </a:p>
          <a:p>
            <a:pPr indent="0" lvl="0" marL="0" rtl="0" algn="l">
              <a:lnSpc>
                <a:spcPct val="115000"/>
              </a:lnSpc>
              <a:spcBef>
                <a:spcPts val="1600"/>
              </a:spcBef>
              <a:spcAft>
                <a:spcPts val="0"/>
              </a:spcAft>
              <a:buSzPts val="1800"/>
              <a:buNone/>
            </a:pPr>
            <a:r>
              <a:rPr lang="en"/>
              <a:t>Take this opportunity to run around outdoors. </a:t>
            </a:r>
            <a:endParaRPr/>
          </a:p>
          <a:p>
            <a:pPr indent="0" lvl="0" marL="0" rtl="0" algn="l">
              <a:lnSpc>
                <a:spcPct val="115000"/>
              </a:lnSpc>
              <a:spcBef>
                <a:spcPts val="1600"/>
              </a:spcBef>
              <a:spcAft>
                <a:spcPts val="0"/>
              </a:spcAft>
              <a:buSzPts val="1800"/>
              <a:buNone/>
            </a:pPr>
            <a:r>
              <a:rPr lang="en"/>
              <a:t>Recharge and have a quick bite to eat so that you don’t become tired and irritable while you are sitting and working. </a:t>
            </a:r>
            <a:endParaRPr/>
          </a:p>
          <a:p>
            <a:pPr indent="0" lvl="0" marL="0" rtl="0" algn="l">
              <a:lnSpc>
                <a:spcPct val="115000"/>
              </a:lnSpc>
              <a:spcBef>
                <a:spcPts val="1600"/>
              </a:spcBef>
              <a:spcAft>
                <a:spcPts val="1600"/>
              </a:spcAft>
              <a:buSzPts val="1800"/>
              <a:buNone/>
            </a:pPr>
            <a:r>
              <a:rPr lang="en"/>
              <a:t>Drink plenty of water as well.</a:t>
            </a:r>
            <a:endParaRPr/>
          </a:p>
        </p:txBody>
      </p:sp>
      <p:pic>
        <p:nvPicPr>
          <p:cNvPr id="368" name="Google Shape;368;p60"/>
          <p:cNvPicPr preferRelativeResize="0"/>
          <p:nvPr/>
        </p:nvPicPr>
        <p:blipFill rotWithShape="1">
          <a:blip r:embed="rId3">
            <a:alphaModFix/>
          </a:blip>
          <a:srcRect b="0" l="0" r="0" t="0"/>
          <a:stretch/>
        </p:blipFill>
        <p:spPr>
          <a:xfrm>
            <a:off x="6436850" y="2947375"/>
            <a:ext cx="2426275" cy="1773649"/>
          </a:xfrm>
          <a:prstGeom prst="rect">
            <a:avLst/>
          </a:prstGeom>
          <a:noFill/>
          <a:ln>
            <a:noFill/>
          </a:ln>
        </p:spPr>
      </p:pic>
      <p:pic>
        <p:nvPicPr>
          <p:cNvPr id="369" name="Google Shape;369;p60"/>
          <p:cNvPicPr preferRelativeResize="0"/>
          <p:nvPr/>
        </p:nvPicPr>
        <p:blipFill rotWithShape="1">
          <a:blip r:embed="rId4">
            <a:alphaModFix/>
          </a:blip>
          <a:srcRect b="0" l="0" r="0" t="0"/>
          <a:stretch/>
        </p:blipFill>
        <p:spPr>
          <a:xfrm>
            <a:off x="6588225" y="202600"/>
            <a:ext cx="2123526" cy="1416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1"/>
          <p:cNvSpPr txBox="1"/>
          <p:nvPr>
            <p:ph idx="1" type="body"/>
          </p:nvPr>
        </p:nvSpPr>
        <p:spPr>
          <a:xfrm>
            <a:off x="59225" y="1808700"/>
            <a:ext cx="9026400" cy="333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700">
                <a:solidFill>
                  <a:srgbClr val="000000"/>
                </a:solidFill>
                <a:latin typeface="Patrick Hand"/>
                <a:ea typeface="Patrick Hand"/>
                <a:cs typeface="Patrick Hand"/>
                <a:sym typeface="Patrick Hand"/>
              </a:rPr>
              <a:t>Watch the video ‘A Colonial Puzzle’ and n</a:t>
            </a:r>
            <a:r>
              <a:rPr lang="en" sz="1700">
                <a:solidFill>
                  <a:srgbClr val="000000"/>
                </a:solidFill>
                <a:latin typeface="Patrick Hand"/>
                <a:ea typeface="Patrick Hand"/>
                <a:cs typeface="Patrick Hand"/>
                <a:sym typeface="Patrick Hand"/>
              </a:rPr>
              <a:t>otetake the</a:t>
            </a:r>
            <a:r>
              <a:rPr lang="en" sz="1700" u="sng">
                <a:solidFill>
                  <a:srgbClr val="000000"/>
                </a:solidFill>
                <a:latin typeface="Patrick Hand"/>
                <a:ea typeface="Patrick Hand"/>
                <a:cs typeface="Patrick Hand"/>
                <a:sym typeface="Patrick Hand"/>
              </a:rPr>
              <a:t> big ideas </a:t>
            </a:r>
            <a:r>
              <a:rPr lang="en" sz="1700">
                <a:solidFill>
                  <a:srgbClr val="000000"/>
                </a:solidFill>
                <a:latin typeface="Patrick Hand"/>
                <a:ea typeface="Patrick Hand"/>
                <a:cs typeface="Patrick Hand"/>
                <a:sym typeface="Patrick Hand"/>
              </a:rPr>
              <a:t>presented in the video of </a:t>
            </a:r>
            <a:r>
              <a:rPr b="1" lang="en" sz="1700" u="sng">
                <a:solidFill>
                  <a:srgbClr val="000000"/>
                </a:solidFill>
                <a:latin typeface="Patrick Hand"/>
                <a:ea typeface="Patrick Hand"/>
                <a:cs typeface="Patrick Hand"/>
                <a:sym typeface="Patrick Hand"/>
              </a:rPr>
              <a:t>reasons for further colonisation in Australia</a:t>
            </a:r>
            <a:r>
              <a:rPr lang="en" sz="1700">
                <a:solidFill>
                  <a:srgbClr val="000000"/>
                </a:solidFill>
                <a:latin typeface="Patrick Hand"/>
                <a:ea typeface="Patrick Hand"/>
                <a:cs typeface="Patrick Hand"/>
                <a:sym typeface="Patrick Hand"/>
              </a:rPr>
              <a:t> </a:t>
            </a:r>
            <a:r>
              <a:rPr lang="en" sz="1700" u="sng">
                <a:solidFill>
                  <a:schemeClr val="hlink"/>
                </a:solidFill>
                <a:latin typeface="Patrick Hand"/>
                <a:ea typeface="Patrick Hand"/>
                <a:cs typeface="Patrick Hand"/>
                <a:sym typeface="Patrick Hand"/>
                <a:hlinkClick r:id="rId3"/>
              </a:rPr>
              <a:t>https://www.inquisitive.com/video/266-a-colonial-puzzle</a:t>
            </a:r>
            <a:endParaRPr sz="1700">
              <a:solidFill>
                <a:srgbClr val="000000"/>
              </a:solidFill>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solidFill>
                  <a:srgbClr val="000000"/>
                </a:solidFill>
                <a:latin typeface="Patrick Hand"/>
                <a:ea typeface="Patrick Hand"/>
                <a:cs typeface="Patrick Hand"/>
                <a:sym typeface="Patrick Hand"/>
              </a:rPr>
              <a:t>Historians use specific terms when describing and categorising historical events. </a:t>
            </a:r>
            <a:r>
              <a:rPr i="1" lang="en" sz="1700" u="sng">
                <a:solidFill>
                  <a:srgbClr val="000000"/>
                </a:solidFill>
                <a:latin typeface="Patrick Hand"/>
                <a:ea typeface="Patrick Hand"/>
                <a:cs typeface="Patrick Hand"/>
                <a:sym typeface="Patrick Hand"/>
              </a:rPr>
              <a:t>There were economic, political and social reasons for the development of the Australian colonies after 1800.</a:t>
            </a:r>
            <a:r>
              <a:rPr i="1" lang="en" sz="1700">
                <a:solidFill>
                  <a:srgbClr val="000000"/>
                </a:solidFill>
                <a:latin typeface="Patrick Hand"/>
                <a:ea typeface="Patrick Hand"/>
                <a:cs typeface="Patrick Hand"/>
                <a:sym typeface="Patrick Hand"/>
              </a:rPr>
              <a:t> </a:t>
            </a:r>
            <a:endParaRPr i="1" sz="1700">
              <a:solidFill>
                <a:srgbClr val="000000"/>
              </a:solidFill>
              <a:latin typeface="Patrick Hand"/>
              <a:ea typeface="Patrick Hand"/>
              <a:cs typeface="Patrick Hand"/>
              <a:sym typeface="Patrick Hand"/>
            </a:endParaRPr>
          </a:p>
          <a:p>
            <a:pPr indent="0" lvl="0" marL="0" rtl="0" algn="l">
              <a:lnSpc>
                <a:spcPct val="150000"/>
              </a:lnSpc>
              <a:spcBef>
                <a:spcPts val="1600"/>
              </a:spcBef>
              <a:spcAft>
                <a:spcPts val="0"/>
              </a:spcAft>
              <a:buNone/>
            </a:pPr>
            <a:r>
              <a:rPr lang="en" sz="1700">
                <a:solidFill>
                  <a:srgbClr val="000000"/>
                </a:solidFill>
                <a:latin typeface="Patrick Hand"/>
                <a:ea typeface="Patrick Hand"/>
                <a:cs typeface="Patrick Hand"/>
                <a:sym typeface="Patrick Hand"/>
              </a:rPr>
              <a:t>Watch the video ‘Word Professor’ </a:t>
            </a:r>
            <a:r>
              <a:rPr lang="en" sz="1700" u="sng">
                <a:solidFill>
                  <a:schemeClr val="hlink"/>
                </a:solidFill>
                <a:latin typeface="Patrick Hand"/>
                <a:ea typeface="Patrick Hand"/>
                <a:cs typeface="Patrick Hand"/>
                <a:sym typeface="Patrick Hand"/>
                <a:hlinkClick r:id="rId4"/>
              </a:rPr>
              <a:t>https://www.inquisitive.com/audio/267-word-professor</a:t>
            </a:r>
            <a:r>
              <a:rPr lang="en" sz="1700">
                <a:solidFill>
                  <a:srgbClr val="000000"/>
                </a:solidFill>
                <a:latin typeface="Patrick Hand"/>
                <a:ea typeface="Patrick Hand"/>
                <a:cs typeface="Patrick Hand"/>
                <a:sym typeface="Patrick Hand"/>
              </a:rPr>
              <a:t> Then write down what economic, political and social means.</a:t>
            </a:r>
            <a:endParaRPr sz="1700" u="sng">
              <a:solidFill>
                <a:srgbClr val="000000"/>
              </a:solidFill>
              <a:latin typeface="Patrick Hand"/>
              <a:ea typeface="Patrick Hand"/>
              <a:cs typeface="Patrick Hand"/>
              <a:sym typeface="Patrick Hand"/>
            </a:endParaRPr>
          </a:p>
          <a:p>
            <a:pPr indent="0" lvl="0" marL="0" rtl="0" algn="l">
              <a:lnSpc>
                <a:spcPct val="150000"/>
              </a:lnSpc>
              <a:spcBef>
                <a:spcPts val="1600"/>
              </a:spcBef>
              <a:spcAft>
                <a:spcPts val="0"/>
              </a:spcAft>
              <a:buNone/>
            </a:pPr>
            <a:r>
              <a:t/>
            </a:r>
            <a:endParaRPr sz="1700">
              <a:solidFill>
                <a:srgbClr val="000000"/>
              </a:solidFill>
              <a:latin typeface="Patrick Hand"/>
              <a:ea typeface="Patrick Hand"/>
              <a:cs typeface="Patrick Hand"/>
              <a:sym typeface="Patrick Hand"/>
            </a:endParaRPr>
          </a:p>
        </p:txBody>
      </p:sp>
      <p:sp>
        <p:nvSpPr>
          <p:cNvPr id="375" name="Google Shape;375;p61"/>
          <p:cNvSpPr txBox="1"/>
          <p:nvPr>
            <p:ph type="title"/>
          </p:nvPr>
        </p:nvSpPr>
        <p:spPr>
          <a:xfrm>
            <a:off x="0" y="195875"/>
            <a:ext cx="9144000" cy="1379700"/>
          </a:xfrm>
          <a:prstGeom prst="rect">
            <a:avLst/>
          </a:prstGeom>
          <a:noFill/>
          <a:ln>
            <a:noFill/>
          </a:ln>
        </p:spPr>
        <p:txBody>
          <a:bodyPr anchorCtr="0" anchor="b" bIns="91425" lIns="91425" spcFirstLastPara="1" rIns="91425" wrap="square" tIns="91425">
            <a:noAutofit/>
          </a:bodyPr>
          <a:lstStyle/>
          <a:p>
            <a:pPr indent="0" lvl="0" marL="0" rtl="0" algn="l">
              <a:lnSpc>
                <a:spcPct val="150000"/>
              </a:lnSpc>
              <a:spcBef>
                <a:spcPts val="0"/>
              </a:spcBef>
              <a:spcAft>
                <a:spcPts val="0"/>
              </a:spcAft>
              <a:buSzPts val="3200"/>
              <a:buNone/>
            </a:pPr>
            <a:r>
              <a:rPr lang="en" sz="3100">
                <a:latin typeface="Patrick Hand"/>
                <a:ea typeface="Patrick Hand"/>
                <a:cs typeface="Patrick Hand"/>
                <a:sym typeface="Patrick Hand"/>
              </a:rPr>
              <a:t>History - The Australian Colonies</a:t>
            </a:r>
            <a:endParaRPr sz="31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2000">
                <a:solidFill>
                  <a:srgbClr val="000000"/>
                </a:solidFill>
                <a:highlight>
                  <a:srgbClr val="FFFFFF"/>
                </a:highlight>
                <a:latin typeface="Patrick Hand"/>
                <a:ea typeface="Patrick Hand"/>
                <a:cs typeface="Patrick Hand"/>
                <a:sym typeface="Patrick Hand"/>
              </a:rPr>
              <a:t>Key Inquiry Question: </a:t>
            </a:r>
            <a:endParaRPr sz="2000">
              <a:solidFill>
                <a:srgbClr val="000000"/>
              </a:solidFill>
              <a:highlight>
                <a:srgbClr val="FFFFFF"/>
              </a:highlight>
              <a:latin typeface="Patrick Hand"/>
              <a:ea typeface="Patrick Hand"/>
              <a:cs typeface="Patrick Hand"/>
              <a:sym typeface="Patrick Hand"/>
            </a:endParaRPr>
          </a:p>
          <a:p>
            <a:pPr indent="0" lvl="0" marL="0" rtl="0" algn="l">
              <a:lnSpc>
                <a:spcPct val="150000"/>
              </a:lnSpc>
              <a:spcBef>
                <a:spcPts val="0"/>
              </a:spcBef>
              <a:spcAft>
                <a:spcPts val="0"/>
              </a:spcAft>
              <a:buNone/>
            </a:pPr>
            <a:r>
              <a:rPr lang="en" sz="2000">
                <a:solidFill>
                  <a:srgbClr val="000000"/>
                </a:solidFill>
                <a:highlight>
                  <a:srgbClr val="FFFFFF"/>
                </a:highlight>
                <a:latin typeface="Patrick Hand"/>
                <a:ea typeface="Patrick Hand"/>
                <a:cs typeface="Patrick Hand"/>
                <a:sym typeface="Patrick Hand"/>
              </a:rPr>
              <a:t>How did an Australian colony develop over time and why?</a:t>
            </a:r>
            <a:endParaRPr sz="2500">
              <a:solidFill>
                <a:srgbClr val="000000"/>
              </a:solidFill>
              <a:highlight>
                <a:schemeClr val="lt1"/>
              </a:highlight>
              <a:latin typeface="Patrick Hand"/>
              <a:ea typeface="Patrick Hand"/>
              <a:cs typeface="Patrick Hand"/>
              <a:sym typeface="Patrick Hand"/>
            </a:endParaRPr>
          </a:p>
        </p:txBody>
      </p:sp>
      <p:grpSp>
        <p:nvGrpSpPr>
          <p:cNvPr id="376" name="Google Shape;376;p61"/>
          <p:cNvGrpSpPr/>
          <p:nvPr/>
        </p:nvGrpSpPr>
        <p:grpSpPr>
          <a:xfrm>
            <a:off x="6136920" y="-18"/>
            <a:ext cx="3007038" cy="1689839"/>
            <a:chOff x="2282800" y="399250"/>
            <a:chExt cx="5115751" cy="3376975"/>
          </a:xfrm>
        </p:grpSpPr>
        <p:pic>
          <p:nvPicPr>
            <p:cNvPr id="377" name="Google Shape;377;p61"/>
            <p:cNvPicPr preferRelativeResize="0"/>
            <p:nvPr/>
          </p:nvPicPr>
          <p:blipFill rotWithShape="1">
            <a:blip r:embed="rId5">
              <a:alphaModFix/>
            </a:blip>
            <a:srcRect b="0" l="2218" r="2579" t="3316"/>
            <a:stretch/>
          </p:blipFill>
          <p:spPr>
            <a:xfrm>
              <a:off x="2282800" y="399250"/>
              <a:ext cx="5115751" cy="3376975"/>
            </a:xfrm>
            <a:prstGeom prst="rect">
              <a:avLst/>
            </a:prstGeom>
            <a:noFill/>
            <a:ln>
              <a:noFill/>
            </a:ln>
          </p:spPr>
        </p:pic>
        <p:sp>
          <p:nvSpPr>
            <p:cNvPr id="378" name="Google Shape;378;p61"/>
            <p:cNvSpPr/>
            <p:nvPr/>
          </p:nvSpPr>
          <p:spPr>
            <a:xfrm>
              <a:off x="2282801" y="3542575"/>
              <a:ext cx="570900" cy="18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79" name="Google Shape;379;p61"/>
          <p:cNvPicPr preferRelativeResize="0"/>
          <p:nvPr/>
        </p:nvPicPr>
        <p:blipFill>
          <a:blip r:embed="rId6">
            <a:alphaModFix/>
          </a:blip>
          <a:stretch>
            <a:fillRect/>
          </a:stretch>
        </p:blipFill>
        <p:spPr>
          <a:xfrm>
            <a:off x="6779851" y="3994350"/>
            <a:ext cx="1642925" cy="1101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2"/>
          <p:cNvSpPr txBox="1"/>
          <p:nvPr>
            <p:ph idx="1" type="body"/>
          </p:nvPr>
        </p:nvSpPr>
        <p:spPr>
          <a:xfrm>
            <a:off x="86050" y="1774921"/>
            <a:ext cx="4003500" cy="2119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700">
                <a:solidFill>
                  <a:srgbClr val="000000"/>
                </a:solidFill>
                <a:latin typeface="Patrick Hand"/>
                <a:ea typeface="Patrick Hand"/>
                <a:cs typeface="Patrick Hand"/>
                <a:sym typeface="Patrick Hand"/>
              </a:rPr>
              <a:t>Using your big ideas from the first video </a:t>
            </a:r>
            <a:r>
              <a:rPr lang="en" sz="1700" u="sng">
                <a:solidFill>
                  <a:srgbClr val="000000"/>
                </a:solidFill>
                <a:latin typeface="Patrick Hand"/>
                <a:ea typeface="Patrick Hand"/>
                <a:cs typeface="Patrick Hand"/>
                <a:sym typeface="Patrick Hand"/>
              </a:rPr>
              <a:t>‘A Colonial Puzzle’</a:t>
            </a:r>
            <a:r>
              <a:rPr lang="en" sz="1700">
                <a:solidFill>
                  <a:srgbClr val="000000"/>
                </a:solidFill>
                <a:latin typeface="Patrick Hand"/>
                <a:ea typeface="Patrick Hand"/>
                <a:cs typeface="Patrick Hand"/>
                <a:sym typeface="Patrick Hand"/>
              </a:rPr>
              <a:t>, categorise the reasons for the development of the colonies by completing the Venn diagram. Are there any that you think overlap two categories, or maybe all three? </a:t>
            </a:r>
            <a:endParaRPr sz="1700">
              <a:solidFill>
                <a:srgbClr val="000000"/>
              </a:solidFill>
              <a:latin typeface="Patrick Hand"/>
              <a:ea typeface="Patrick Hand"/>
              <a:cs typeface="Patrick Hand"/>
              <a:sym typeface="Patrick Hand"/>
            </a:endParaRPr>
          </a:p>
          <a:p>
            <a:pPr indent="0" lvl="0" marL="0" rtl="0" algn="ctr">
              <a:lnSpc>
                <a:spcPct val="150000"/>
              </a:lnSpc>
              <a:spcBef>
                <a:spcPts val="1600"/>
              </a:spcBef>
              <a:spcAft>
                <a:spcPts val="0"/>
              </a:spcAft>
              <a:buNone/>
            </a:pPr>
            <a:r>
              <a:t/>
            </a:r>
            <a:endParaRPr sz="1700">
              <a:solidFill>
                <a:srgbClr val="000000"/>
              </a:solidFill>
              <a:latin typeface="Patrick Hand"/>
              <a:ea typeface="Patrick Hand"/>
              <a:cs typeface="Patrick Hand"/>
              <a:sym typeface="Patrick Hand"/>
            </a:endParaRPr>
          </a:p>
          <a:p>
            <a:pPr indent="0" lvl="0" marL="0" rtl="0" algn="ctr">
              <a:lnSpc>
                <a:spcPct val="150000"/>
              </a:lnSpc>
              <a:spcBef>
                <a:spcPts val="1600"/>
              </a:spcBef>
              <a:spcAft>
                <a:spcPts val="0"/>
              </a:spcAft>
              <a:buNone/>
            </a:pPr>
            <a:r>
              <a:t/>
            </a:r>
            <a:endParaRPr sz="1700">
              <a:solidFill>
                <a:srgbClr val="000000"/>
              </a:solidFill>
              <a:latin typeface="Patrick Hand"/>
              <a:ea typeface="Patrick Hand"/>
              <a:cs typeface="Patrick Hand"/>
              <a:sym typeface="Patrick Hand"/>
            </a:endParaRPr>
          </a:p>
          <a:p>
            <a:pPr indent="0" lvl="0" marL="0" rtl="0" algn="ctr">
              <a:lnSpc>
                <a:spcPct val="150000"/>
              </a:lnSpc>
              <a:spcBef>
                <a:spcPts val="1600"/>
              </a:spcBef>
              <a:spcAft>
                <a:spcPts val="0"/>
              </a:spcAft>
              <a:buNone/>
            </a:pPr>
            <a:r>
              <a:t/>
            </a:r>
            <a:endParaRPr sz="1700">
              <a:solidFill>
                <a:srgbClr val="000000"/>
              </a:solidFill>
              <a:latin typeface="Patrick Hand"/>
              <a:ea typeface="Patrick Hand"/>
              <a:cs typeface="Patrick Hand"/>
              <a:sym typeface="Patrick Hand"/>
            </a:endParaRPr>
          </a:p>
        </p:txBody>
      </p:sp>
      <p:sp>
        <p:nvSpPr>
          <p:cNvPr id="385" name="Google Shape;385;p62"/>
          <p:cNvSpPr txBox="1"/>
          <p:nvPr>
            <p:ph type="title"/>
          </p:nvPr>
        </p:nvSpPr>
        <p:spPr>
          <a:xfrm>
            <a:off x="0" y="195875"/>
            <a:ext cx="9144000" cy="1379700"/>
          </a:xfrm>
          <a:prstGeom prst="rect">
            <a:avLst/>
          </a:prstGeom>
          <a:noFill/>
          <a:ln>
            <a:noFill/>
          </a:ln>
        </p:spPr>
        <p:txBody>
          <a:bodyPr anchorCtr="0" anchor="b" bIns="91425" lIns="91425" spcFirstLastPara="1" rIns="91425" wrap="square" tIns="91425">
            <a:noAutofit/>
          </a:bodyPr>
          <a:lstStyle/>
          <a:p>
            <a:pPr indent="0" lvl="0" marL="0" rtl="0" algn="l">
              <a:lnSpc>
                <a:spcPct val="150000"/>
              </a:lnSpc>
              <a:spcBef>
                <a:spcPts val="0"/>
              </a:spcBef>
              <a:spcAft>
                <a:spcPts val="0"/>
              </a:spcAft>
              <a:buSzPts val="3200"/>
              <a:buNone/>
            </a:pPr>
            <a:r>
              <a:rPr lang="en" sz="3100">
                <a:latin typeface="Patrick Hand"/>
                <a:ea typeface="Patrick Hand"/>
                <a:cs typeface="Patrick Hand"/>
                <a:sym typeface="Patrick Hand"/>
              </a:rPr>
              <a:t>History - The Australian Colonies</a:t>
            </a:r>
            <a:endParaRPr sz="31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2000">
                <a:solidFill>
                  <a:srgbClr val="000000"/>
                </a:solidFill>
                <a:highlight>
                  <a:srgbClr val="FFFFFF"/>
                </a:highlight>
                <a:latin typeface="Patrick Hand"/>
                <a:ea typeface="Patrick Hand"/>
                <a:cs typeface="Patrick Hand"/>
                <a:sym typeface="Patrick Hand"/>
              </a:rPr>
              <a:t>Key Inquiry Question: </a:t>
            </a:r>
            <a:endParaRPr sz="2000">
              <a:solidFill>
                <a:srgbClr val="000000"/>
              </a:solidFill>
              <a:highlight>
                <a:srgbClr val="FFFFFF"/>
              </a:highlight>
              <a:latin typeface="Patrick Hand"/>
              <a:ea typeface="Patrick Hand"/>
              <a:cs typeface="Patrick Hand"/>
              <a:sym typeface="Patrick Hand"/>
            </a:endParaRPr>
          </a:p>
          <a:p>
            <a:pPr indent="0" lvl="0" marL="0" rtl="0" algn="l">
              <a:lnSpc>
                <a:spcPct val="150000"/>
              </a:lnSpc>
              <a:spcBef>
                <a:spcPts val="0"/>
              </a:spcBef>
              <a:spcAft>
                <a:spcPts val="0"/>
              </a:spcAft>
              <a:buNone/>
            </a:pPr>
            <a:r>
              <a:rPr lang="en" sz="2000">
                <a:solidFill>
                  <a:srgbClr val="000000"/>
                </a:solidFill>
                <a:highlight>
                  <a:srgbClr val="FFFFFF"/>
                </a:highlight>
                <a:latin typeface="Patrick Hand"/>
                <a:ea typeface="Patrick Hand"/>
                <a:cs typeface="Patrick Hand"/>
                <a:sym typeface="Patrick Hand"/>
              </a:rPr>
              <a:t>How did an Australian colony develop over time and why?</a:t>
            </a:r>
            <a:endParaRPr sz="2500">
              <a:solidFill>
                <a:srgbClr val="000000"/>
              </a:solidFill>
              <a:highlight>
                <a:schemeClr val="lt1"/>
              </a:highlight>
              <a:latin typeface="Patrick Hand"/>
              <a:ea typeface="Patrick Hand"/>
              <a:cs typeface="Patrick Hand"/>
              <a:sym typeface="Patrick Hand"/>
            </a:endParaRPr>
          </a:p>
        </p:txBody>
      </p:sp>
      <p:grpSp>
        <p:nvGrpSpPr>
          <p:cNvPr id="386" name="Google Shape;386;p62"/>
          <p:cNvGrpSpPr/>
          <p:nvPr/>
        </p:nvGrpSpPr>
        <p:grpSpPr>
          <a:xfrm>
            <a:off x="6136920" y="-18"/>
            <a:ext cx="3007038" cy="1689839"/>
            <a:chOff x="2282800" y="399250"/>
            <a:chExt cx="5115751" cy="3376975"/>
          </a:xfrm>
        </p:grpSpPr>
        <p:pic>
          <p:nvPicPr>
            <p:cNvPr id="387" name="Google Shape;387;p62"/>
            <p:cNvPicPr preferRelativeResize="0"/>
            <p:nvPr/>
          </p:nvPicPr>
          <p:blipFill rotWithShape="1">
            <a:blip r:embed="rId3">
              <a:alphaModFix/>
            </a:blip>
            <a:srcRect b="0" l="2218" r="2579" t="3316"/>
            <a:stretch/>
          </p:blipFill>
          <p:spPr>
            <a:xfrm>
              <a:off x="2282800" y="399250"/>
              <a:ext cx="5115751" cy="3376975"/>
            </a:xfrm>
            <a:prstGeom prst="rect">
              <a:avLst/>
            </a:prstGeom>
            <a:noFill/>
            <a:ln>
              <a:noFill/>
            </a:ln>
          </p:spPr>
        </p:pic>
        <p:sp>
          <p:nvSpPr>
            <p:cNvPr id="388" name="Google Shape;388;p62"/>
            <p:cNvSpPr/>
            <p:nvPr/>
          </p:nvSpPr>
          <p:spPr>
            <a:xfrm>
              <a:off x="2282801" y="3542575"/>
              <a:ext cx="570900" cy="18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9" name="Google Shape;389;p62"/>
          <p:cNvPicPr preferRelativeResize="0"/>
          <p:nvPr/>
        </p:nvPicPr>
        <p:blipFill>
          <a:blip r:embed="rId4">
            <a:alphaModFix/>
          </a:blip>
          <a:stretch>
            <a:fillRect/>
          </a:stretch>
        </p:blipFill>
        <p:spPr>
          <a:xfrm>
            <a:off x="4186724" y="1774925"/>
            <a:ext cx="4882376" cy="3294225"/>
          </a:xfrm>
          <a:prstGeom prst="rect">
            <a:avLst/>
          </a:prstGeom>
          <a:noFill/>
          <a:ln>
            <a:noFill/>
          </a:ln>
        </p:spPr>
      </p:pic>
      <p:pic>
        <p:nvPicPr>
          <p:cNvPr id="390" name="Google Shape;390;p62"/>
          <p:cNvPicPr preferRelativeResize="0"/>
          <p:nvPr/>
        </p:nvPicPr>
        <p:blipFill rotWithShape="1">
          <a:blip r:embed="rId5">
            <a:alphaModFix/>
          </a:blip>
          <a:srcRect b="11480" l="0" r="0" t="0"/>
          <a:stretch/>
        </p:blipFill>
        <p:spPr>
          <a:xfrm>
            <a:off x="1436425" y="3823725"/>
            <a:ext cx="1302750" cy="12454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3"/>
          <p:cNvSpPr txBox="1"/>
          <p:nvPr>
            <p:ph idx="4294967295" type="title"/>
          </p:nvPr>
        </p:nvSpPr>
        <p:spPr>
          <a:xfrm>
            <a:off x="51288" y="507475"/>
            <a:ext cx="4648500" cy="95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Bad Script"/>
                <a:ea typeface="Bad Script"/>
                <a:cs typeface="Bad Script"/>
                <a:sym typeface="Bad Script"/>
              </a:rPr>
              <a:t>Fast Finishers</a:t>
            </a:r>
            <a:endParaRPr b="1" sz="4200">
              <a:solidFill>
                <a:schemeClr val="dk1"/>
              </a:solidFill>
              <a:latin typeface="Bad Script"/>
              <a:ea typeface="Bad Script"/>
              <a:cs typeface="Bad Script"/>
              <a:sym typeface="Bad Script"/>
            </a:endParaRPr>
          </a:p>
        </p:txBody>
      </p:sp>
      <p:pic>
        <p:nvPicPr>
          <p:cNvPr id="396" name="Google Shape;396;p63"/>
          <p:cNvPicPr preferRelativeResize="0"/>
          <p:nvPr/>
        </p:nvPicPr>
        <p:blipFill rotWithShape="1">
          <a:blip r:embed="rId3">
            <a:alphaModFix/>
          </a:blip>
          <a:srcRect b="1519" l="0" r="0" t="2326"/>
          <a:stretch/>
        </p:blipFill>
        <p:spPr>
          <a:xfrm>
            <a:off x="64725" y="1907125"/>
            <a:ext cx="4621626" cy="3147174"/>
          </a:xfrm>
          <a:prstGeom prst="rect">
            <a:avLst/>
          </a:prstGeom>
          <a:noFill/>
          <a:ln>
            <a:noFill/>
          </a:ln>
        </p:spPr>
      </p:pic>
      <p:pic>
        <p:nvPicPr>
          <p:cNvPr id="397" name="Google Shape;397;p63"/>
          <p:cNvPicPr preferRelativeResize="0"/>
          <p:nvPr/>
        </p:nvPicPr>
        <p:blipFill rotWithShape="1">
          <a:blip r:embed="rId4">
            <a:alphaModFix/>
          </a:blip>
          <a:srcRect b="0" l="0" r="0" t="1468"/>
          <a:stretch/>
        </p:blipFill>
        <p:spPr>
          <a:xfrm>
            <a:off x="4786925" y="71575"/>
            <a:ext cx="4317077" cy="2952758"/>
          </a:xfrm>
          <a:prstGeom prst="rect">
            <a:avLst/>
          </a:prstGeom>
          <a:noFill/>
          <a:ln>
            <a:noFill/>
          </a:ln>
        </p:spPr>
      </p:pic>
      <p:pic>
        <p:nvPicPr>
          <p:cNvPr id="398" name="Google Shape;398;p63"/>
          <p:cNvPicPr preferRelativeResize="0"/>
          <p:nvPr/>
        </p:nvPicPr>
        <p:blipFill>
          <a:blip r:embed="rId5">
            <a:alphaModFix/>
          </a:blip>
          <a:stretch>
            <a:fillRect/>
          </a:stretch>
        </p:blipFill>
        <p:spPr>
          <a:xfrm rot="650357">
            <a:off x="5783963" y="3364958"/>
            <a:ext cx="2749847" cy="14436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45" name="Shape 145"/>
        <p:cNvGrpSpPr/>
        <p:nvPr/>
      </p:nvGrpSpPr>
      <p:grpSpPr>
        <a:xfrm>
          <a:off x="0" y="0"/>
          <a:ext cx="0" cy="0"/>
          <a:chOff x="0" y="0"/>
          <a:chExt cx="0" cy="0"/>
        </a:xfrm>
      </p:grpSpPr>
      <p:sp>
        <p:nvSpPr>
          <p:cNvPr id="146" name="Google Shape;146;p29"/>
          <p:cNvSpPr txBox="1"/>
          <p:nvPr>
            <p:ph type="title"/>
          </p:nvPr>
        </p:nvSpPr>
        <p:spPr>
          <a:xfrm>
            <a:off x="0" y="0"/>
            <a:ext cx="9144000" cy="33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sz="1100">
                <a:latin typeface="Comfortaa"/>
                <a:ea typeface="Comfortaa"/>
                <a:cs typeface="Comfortaa"/>
                <a:sym typeface="Comfortaa"/>
              </a:rPr>
              <a:t>Spelling (20 minutes) - </a:t>
            </a:r>
            <a:r>
              <a:rPr lang="en" sz="1100">
                <a:solidFill>
                  <a:srgbClr val="000000"/>
                </a:solidFill>
                <a:latin typeface="Comfortaa"/>
                <a:ea typeface="Comfortaa"/>
                <a:cs typeface="Comfortaa"/>
                <a:sym typeface="Comfortaa"/>
              </a:rPr>
              <a:t>Look Cover Say Write Check your words. Complete an activity from the Spelling Choice Board.  </a:t>
            </a:r>
            <a:endParaRPr sz="1100">
              <a:latin typeface="Comfortaa"/>
              <a:ea typeface="Comfortaa"/>
              <a:cs typeface="Comfortaa"/>
              <a:sym typeface="Comfortaa"/>
            </a:endParaRPr>
          </a:p>
        </p:txBody>
      </p:sp>
      <p:pic>
        <p:nvPicPr>
          <p:cNvPr id="147" name="Google Shape;147;p29"/>
          <p:cNvPicPr preferRelativeResize="0"/>
          <p:nvPr/>
        </p:nvPicPr>
        <p:blipFill>
          <a:blip r:embed="rId3">
            <a:alphaModFix/>
          </a:blip>
          <a:stretch>
            <a:fillRect/>
          </a:stretch>
        </p:blipFill>
        <p:spPr>
          <a:xfrm>
            <a:off x="1153550" y="292575"/>
            <a:ext cx="6803552" cy="4850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Fruit Break/ Brain Break:</a:t>
            </a:r>
            <a:endParaRPr/>
          </a:p>
        </p:txBody>
      </p:sp>
      <p:sp>
        <p:nvSpPr>
          <p:cNvPr id="153" name="Google Shape;153;p3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Grab a piece of fruit or have a 10 minute break to go outside reset, refresh and restart.</a:t>
            </a:r>
            <a:endParaRPr/>
          </a:p>
          <a:p>
            <a:pPr indent="0" lvl="0" marL="0" rtl="0" algn="l">
              <a:lnSpc>
                <a:spcPct val="115000"/>
              </a:lnSpc>
              <a:spcBef>
                <a:spcPts val="1600"/>
              </a:spcBef>
              <a:spcAft>
                <a:spcPts val="1600"/>
              </a:spcAft>
              <a:buSzPts val="1800"/>
              <a:buNone/>
            </a:pPr>
            <a:r>
              <a:t/>
            </a:r>
            <a:endParaRPr/>
          </a:p>
        </p:txBody>
      </p:sp>
      <p:pic>
        <p:nvPicPr>
          <p:cNvPr id="154" name="Google Shape;154;p30"/>
          <p:cNvPicPr preferRelativeResize="0"/>
          <p:nvPr/>
        </p:nvPicPr>
        <p:blipFill rotWithShape="1">
          <a:blip r:embed="rId3">
            <a:alphaModFix/>
          </a:blip>
          <a:srcRect b="0" l="0" r="0" t="0"/>
          <a:stretch/>
        </p:blipFill>
        <p:spPr>
          <a:xfrm>
            <a:off x="2772181" y="2516175"/>
            <a:ext cx="3863664" cy="2571749"/>
          </a:xfrm>
          <a:prstGeom prst="rect">
            <a:avLst/>
          </a:prstGeom>
          <a:noFill/>
          <a:ln>
            <a:noFill/>
          </a:ln>
        </p:spPr>
      </p:pic>
      <p:pic>
        <p:nvPicPr>
          <p:cNvPr id="155" name="Google Shape;155;p30"/>
          <p:cNvPicPr preferRelativeResize="0"/>
          <p:nvPr/>
        </p:nvPicPr>
        <p:blipFill rotWithShape="1">
          <a:blip r:embed="rId4">
            <a:alphaModFix/>
          </a:blip>
          <a:srcRect b="0" l="0" r="0" t="0"/>
          <a:stretch/>
        </p:blipFill>
        <p:spPr>
          <a:xfrm>
            <a:off x="6635850" y="202600"/>
            <a:ext cx="2075901" cy="1384675"/>
          </a:xfrm>
          <a:prstGeom prst="rect">
            <a:avLst/>
          </a:prstGeom>
          <a:noFill/>
          <a:ln>
            <a:noFill/>
          </a:ln>
        </p:spPr>
      </p:pic>
      <p:pic>
        <p:nvPicPr>
          <p:cNvPr id="156" name="Google Shape;156;p30"/>
          <p:cNvPicPr preferRelativeResize="0"/>
          <p:nvPr/>
        </p:nvPicPr>
        <p:blipFill>
          <a:blip r:embed="rId5">
            <a:alphaModFix/>
          </a:blip>
          <a:stretch>
            <a:fillRect/>
          </a:stretch>
        </p:blipFill>
        <p:spPr>
          <a:xfrm>
            <a:off x="247200" y="2703025"/>
            <a:ext cx="2384900" cy="2384900"/>
          </a:xfrm>
          <a:prstGeom prst="rect">
            <a:avLst/>
          </a:prstGeom>
          <a:noFill/>
          <a:ln>
            <a:noFill/>
          </a:ln>
        </p:spPr>
      </p:pic>
      <p:pic>
        <p:nvPicPr>
          <p:cNvPr id="157" name="Google Shape;157;p30"/>
          <p:cNvPicPr preferRelativeResize="0"/>
          <p:nvPr/>
        </p:nvPicPr>
        <p:blipFill>
          <a:blip r:embed="rId6">
            <a:alphaModFix/>
          </a:blip>
          <a:stretch>
            <a:fillRect/>
          </a:stretch>
        </p:blipFill>
        <p:spPr>
          <a:xfrm>
            <a:off x="6965775" y="2564538"/>
            <a:ext cx="2475025" cy="247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Read works and Read Theory</a:t>
            </a:r>
            <a:endParaRPr/>
          </a:p>
        </p:txBody>
      </p:sp>
      <p:sp>
        <p:nvSpPr>
          <p:cNvPr id="163" name="Google Shape;163;p3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Complete the reading passage and comprehension questions that have been provided by your class teacher in the google classroom. </a:t>
            </a:r>
            <a:endParaRPr/>
          </a:p>
          <a:p>
            <a:pPr indent="0" lvl="0" marL="0" rtl="0" algn="l">
              <a:lnSpc>
                <a:spcPct val="115000"/>
              </a:lnSpc>
              <a:spcBef>
                <a:spcPts val="1600"/>
              </a:spcBef>
              <a:spcAft>
                <a:spcPts val="1600"/>
              </a:spcAft>
              <a:buSzPts val="1800"/>
              <a:buNone/>
            </a:pPr>
            <a:r>
              <a:rPr lang="en"/>
              <a:t>This should take you 40-45 minutes to complete.</a:t>
            </a:r>
            <a:endParaRPr/>
          </a:p>
        </p:txBody>
      </p:sp>
      <p:pic>
        <p:nvPicPr>
          <p:cNvPr id="164" name="Google Shape;164;p31"/>
          <p:cNvPicPr preferRelativeResize="0"/>
          <p:nvPr/>
        </p:nvPicPr>
        <p:blipFill rotWithShape="1">
          <a:blip r:embed="rId3">
            <a:alphaModFix/>
          </a:blip>
          <a:srcRect b="0" l="0" r="0" t="0"/>
          <a:stretch/>
        </p:blipFill>
        <p:spPr>
          <a:xfrm>
            <a:off x="6572350" y="202601"/>
            <a:ext cx="2139401" cy="1427049"/>
          </a:xfrm>
          <a:prstGeom prst="rect">
            <a:avLst/>
          </a:prstGeom>
          <a:noFill/>
          <a:ln>
            <a:noFill/>
          </a:ln>
        </p:spPr>
      </p:pic>
      <p:pic>
        <p:nvPicPr>
          <p:cNvPr id="165" name="Google Shape;165;p31"/>
          <p:cNvPicPr preferRelativeResize="0"/>
          <p:nvPr/>
        </p:nvPicPr>
        <p:blipFill>
          <a:blip r:embed="rId4">
            <a:alphaModFix/>
          </a:blip>
          <a:stretch>
            <a:fillRect/>
          </a:stretch>
        </p:blipFill>
        <p:spPr>
          <a:xfrm>
            <a:off x="5778175" y="2144600"/>
            <a:ext cx="2933575" cy="293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471900" y="5101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Grammar and Punctuation</a:t>
            </a:r>
            <a:endParaRPr/>
          </a:p>
        </p:txBody>
      </p:sp>
      <p:sp>
        <p:nvSpPr>
          <p:cNvPr id="171" name="Google Shape;171;p32"/>
          <p:cNvSpPr txBox="1"/>
          <p:nvPr>
            <p:ph idx="1" type="body"/>
          </p:nvPr>
        </p:nvSpPr>
        <p:spPr>
          <a:xfrm>
            <a:off x="133500" y="1732050"/>
            <a:ext cx="44802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Today, we’ll be looking at using </a:t>
            </a:r>
            <a:r>
              <a:rPr b="1" lang="en" sz="1600"/>
              <a:t>suffixes</a:t>
            </a:r>
            <a:r>
              <a:rPr lang="en" sz="1600"/>
              <a: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Suffixes </a:t>
            </a:r>
            <a:r>
              <a:rPr lang="en" sz="1600"/>
              <a:t>are added to the end of a word to make a new word. It usually changes the meaning of the base word.</a:t>
            </a:r>
            <a:endParaRPr sz="1600"/>
          </a:p>
        </p:txBody>
      </p:sp>
      <p:sp>
        <p:nvSpPr>
          <p:cNvPr id="172" name="Google Shape;172;p32"/>
          <p:cNvSpPr txBox="1"/>
          <p:nvPr/>
        </p:nvSpPr>
        <p:spPr>
          <a:xfrm>
            <a:off x="4726000" y="4427775"/>
            <a:ext cx="4563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https://www.youtube.com/watch?v=635oQTY61J8</a:t>
            </a:r>
            <a:endParaRPr/>
          </a:p>
          <a:p>
            <a:pPr indent="0" lvl="0" marL="0" rtl="0" algn="l">
              <a:spcBef>
                <a:spcPts val="0"/>
              </a:spcBef>
              <a:spcAft>
                <a:spcPts val="0"/>
              </a:spcAft>
              <a:buNone/>
            </a:pPr>
            <a:r>
              <a:t/>
            </a:r>
            <a:endParaRPr/>
          </a:p>
        </p:txBody>
      </p:sp>
      <p:pic>
        <p:nvPicPr>
          <p:cNvPr id="173" name="Google Shape;173;p32"/>
          <p:cNvPicPr preferRelativeResize="0"/>
          <p:nvPr/>
        </p:nvPicPr>
        <p:blipFill>
          <a:blip r:embed="rId4">
            <a:alphaModFix/>
          </a:blip>
          <a:stretch>
            <a:fillRect/>
          </a:stretch>
        </p:blipFill>
        <p:spPr>
          <a:xfrm>
            <a:off x="225275" y="3295524"/>
            <a:ext cx="3447274" cy="1697825"/>
          </a:xfrm>
          <a:prstGeom prst="rect">
            <a:avLst/>
          </a:prstGeom>
          <a:noFill/>
          <a:ln>
            <a:noFill/>
          </a:ln>
        </p:spPr>
      </p:pic>
      <p:pic>
        <p:nvPicPr>
          <p:cNvPr descr="Learn about a special group of letters that appear at the end of words.&#10;&#10;We hope you are enjoying this video! For more in-depth learning, check out Miacademy.co (https://www.parents.miacademy.co/), an online learning platform with lessons and practice games that go along with our videos. Use coupon code VIDEOSPECIAL for a discount. Good for homeschoolers, Parents, Teachers, or anyone with kids in grades K-8.&#10;&#10;Miacademy also offers many hands-on learning activities including a business simulation, writing in the Miacademy weekly, and creating artwork. Teaching social skills is also one of the key values at Miacademy. On the site, kids can interact safely in a moderated environment and share their artwork, videos, and ideas with each other." id="174" name="Google Shape;174;p32" title="What are Suffixes?">
            <a:hlinkClick r:id="rId5"/>
          </p:cNvPr>
          <p:cNvPicPr preferRelativeResize="0"/>
          <p:nvPr/>
        </p:nvPicPr>
        <p:blipFill>
          <a:blip r:embed="rId6">
            <a:alphaModFix/>
          </a:blip>
          <a:stretch>
            <a:fillRect/>
          </a:stretch>
        </p:blipFill>
        <p:spPr>
          <a:xfrm>
            <a:off x="4726000" y="1277825"/>
            <a:ext cx="4058500" cy="3043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3"/>
          <p:cNvPicPr preferRelativeResize="0"/>
          <p:nvPr/>
        </p:nvPicPr>
        <p:blipFill>
          <a:blip r:embed="rId3">
            <a:alphaModFix/>
          </a:blip>
          <a:stretch>
            <a:fillRect/>
          </a:stretch>
        </p:blipFill>
        <p:spPr>
          <a:xfrm>
            <a:off x="52300" y="0"/>
            <a:ext cx="3744730" cy="5143500"/>
          </a:xfrm>
          <a:prstGeom prst="rect">
            <a:avLst/>
          </a:prstGeom>
          <a:noFill/>
          <a:ln>
            <a:noFill/>
          </a:ln>
        </p:spPr>
      </p:pic>
      <p:pic>
        <p:nvPicPr>
          <p:cNvPr id="180" name="Google Shape;180;p33"/>
          <p:cNvPicPr preferRelativeResize="0"/>
          <p:nvPr/>
        </p:nvPicPr>
        <p:blipFill>
          <a:blip r:embed="rId4">
            <a:alphaModFix/>
          </a:blip>
          <a:stretch>
            <a:fillRect/>
          </a:stretch>
        </p:blipFill>
        <p:spPr>
          <a:xfrm>
            <a:off x="4892205" y="152400"/>
            <a:ext cx="2887154"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471900" y="477488"/>
            <a:ext cx="63666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a:t>Learning Support</a:t>
            </a:r>
            <a:endParaRPr/>
          </a:p>
        </p:txBody>
      </p:sp>
      <p:sp>
        <p:nvSpPr>
          <p:cNvPr id="186" name="Google Shape;186;p34"/>
          <p:cNvSpPr txBox="1"/>
          <p:nvPr>
            <p:ph idx="1" type="body"/>
          </p:nvPr>
        </p:nvSpPr>
        <p:spPr>
          <a:xfrm>
            <a:off x="471900" y="2318750"/>
            <a:ext cx="5436300" cy="231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If you are working with Ms Carrington, Mrs Waggie or Mrs McCormick in Term 3, you will find your work in the Learning Support Google Classroom.</a:t>
            </a:r>
            <a:endParaRPr/>
          </a:p>
          <a:p>
            <a:pPr indent="0" lvl="0" marL="0" rtl="0" algn="l">
              <a:lnSpc>
                <a:spcPct val="115000"/>
              </a:lnSpc>
              <a:spcBef>
                <a:spcPts val="1600"/>
              </a:spcBef>
              <a:spcAft>
                <a:spcPts val="1600"/>
              </a:spcAft>
              <a:buSzPts val="1800"/>
              <a:buNone/>
            </a:pPr>
            <a:r>
              <a:rPr lang="en"/>
              <a:t>Everyone else, please go to the next slide.</a:t>
            </a:r>
            <a:endParaRPr/>
          </a:p>
        </p:txBody>
      </p:sp>
      <p:pic>
        <p:nvPicPr>
          <p:cNvPr id="187" name="Google Shape;187;p34"/>
          <p:cNvPicPr preferRelativeResize="0"/>
          <p:nvPr/>
        </p:nvPicPr>
        <p:blipFill>
          <a:blip r:embed="rId3">
            <a:alphaModFix/>
          </a:blip>
          <a:stretch>
            <a:fillRect/>
          </a:stretch>
        </p:blipFill>
        <p:spPr>
          <a:xfrm>
            <a:off x="6124375" y="3241250"/>
            <a:ext cx="2648825" cy="1483350"/>
          </a:xfrm>
          <a:prstGeom prst="rect">
            <a:avLst/>
          </a:prstGeom>
          <a:noFill/>
          <a:ln>
            <a:noFill/>
          </a:ln>
        </p:spPr>
      </p:pic>
      <p:pic>
        <p:nvPicPr>
          <p:cNvPr id="188" name="Google Shape;188;p34"/>
          <p:cNvPicPr preferRelativeResize="0"/>
          <p:nvPr/>
        </p:nvPicPr>
        <p:blipFill>
          <a:blip r:embed="rId4">
            <a:alphaModFix/>
          </a:blip>
          <a:stretch>
            <a:fillRect/>
          </a:stretch>
        </p:blipFill>
        <p:spPr>
          <a:xfrm>
            <a:off x="6432200" y="104800"/>
            <a:ext cx="1906475" cy="151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