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2"/>
  </p:notesMasterIdLst>
  <p:handoutMasterIdLst>
    <p:handoutMasterId r:id="rId33"/>
  </p:handoutMasterIdLst>
  <p:sldIdLst>
    <p:sldId id="304" r:id="rId2"/>
    <p:sldId id="274" r:id="rId3"/>
    <p:sldId id="275" r:id="rId4"/>
    <p:sldId id="276" r:id="rId5"/>
    <p:sldId id="277" r:id="rId6"/>
    <p:sldId id="278" r:id="rId7"/>
    <p:sldId id="279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  <p:sldId id="290" r:id="rId18"/>
    <p:sldId id="291" r:id="rId19"/>
    <p:sldId id="292" r:id="rId20"/>
    <p:sldId id="293" r:id="rId21"/>
    <p:sldId id="294" r:id="rId22"/>
    <p:sldId id="295" r:id="rId23"/>
    <p:sldId id="296" r:id="rId24"/>
    <p:sldId id="297" r:id="rId25"/>
    <p:sldId id="298" r:id="rId26"/>
    <p:sldId id="299" r:id="rId27"/>
    <p:sldId id="300" r:id="rId28"/>
    <p:sldId id="301" r:id="rId29"/>
    <p:sldId id="302" r:id="rId30"/>
    <p:sldId id="303" r:id="rId31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4"/>
      <p:bold r:id="rId35"/>
      <p:italic r:id="rId36"/>
      <p:boldItalic r:id="rId37"/>
    </p:embeddedFont>
    <p:embeddedFont>
      <p:font typeface="Twinkl" panose="020B0604020202020204" charset="0"/>
      <p:regular r:id="rId38"/>
      <p:bold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4" pos="340" userDrawn="1">
          <p15:clr>
            <a:srgbClr val="A4A3A4"/>
          </p15:clr>
        </p15:guide>
        <p15:guide id="5" orient="horz" pos="3974" userDrawn="1">
          <p15:clr>
            <a:srgbClr val="A4A3A4"/>
          </p15:clr>
        </p15:guide>
        <p15:guide id="6" pos="5420" userDrawn="1">
          <p15:clr>
            <a:srgbClr val="A4A3A4"/>
          </p15:clr>
        </p15:guide>
        <p15:guide id="7" orient="horz" pos="346" userDrawn="1">
          <p15:clr>
            <a:srgbClr val="A4A3A4"/>
          </p15:clr>
        </p15:guide>
        <p15:guide id="8" pos="476" userDrawn="1">
          <p15:clr>
            <a:srgbClr val="A4A3A4"/>
          </p15:clr>
        </p15:guide>
        <p15:guide id="9" orient="horz" pos="482" userDrawn="1">
          <p15:clr>
            <a:srgbClr val="A4A3A4"/>
          </p15:clr>
        </p15:guide>
        <p15:guide id="10" orient="horz" pos="3838" userDrawn="1">
          <p15:clr>
            <a:srgbClr val="A4A3A4"/>
          </p15:clr>
        </p15:guide>
        <p15:guide id="11" pos="528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2E5C"/>
    <a:srgbClr val="0886C9"/>
    <a:srgbClr val="AA853C"/>
    <a:srgbClr val="C5A159"/>
    <a:srgbClr val="653B8F"/>
    <a:srgbClr val="2BB7BC"/>
    <a:srgbClr val="CA4592"/>
    <a:srgbClr val="009541"/>
    <a:srgbClr val="6A9325"/>
    <a:srgbClr val="FAB0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5" autoAdjust="0"/>
    <p:restoredTop sz="94660"/>
  </p:normalViewPr>
  <p:slideViewPr>
    <p:cSldViewPr snapToGrid="0" showGuides="1">
      <p:cViewPr varScale="1">
        <p:scale>
          <a:sx n="52" d="100"/>
          <a:sy n="52" d="100"/>
        </p:scale>
        <p:origin x="1075" y="48"/>
      </p:cViewPr>
      <p:guideLst>
        <p:guide orient="horz" pos="2160"/>
        <p:guide pos="2880"/>
        <p:guide pos="340"/>
        <p:guide orient="horz" pos="3974"/>
        <p:guide pos="5420"/>
        <p:guide orient="horz" pos="346"/>
        <p:guide pos="476"/>
        <p:guide orient="horz" pos="482"/>
        <p:guide orient="horz" pos="3838"/>
        <p:guide pos="5284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4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34F151-63AC-41CE-96F5-7702E930870C}" type="datetimeFigureOut">
              <a:rPr lang="en-GB" smtClean="0"/>
              <a:t>30/07/2021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76B846-B279-40AC-BFF5-DBC401337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539701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D02C5D1-7818-41B5-ABAD-5E4B38A5388F}" type="datetimeFigureOut">
              <a:rPr lang="en-GB" smtClean="0"/>
              <a:t>30/07/2021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A521341-850D-40E1-BB3D-87946DC9B0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70487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0407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2497" y="5734211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71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 userDrawn="1"/>
        </p:nvSpPr>
        <p:spPr bwMode="auto">
          <a:xfrm>
            <a:off x="457198" y="438151"/>
            <a:ext cx="8220075" cy="5957887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GB" sz="1350" dirty="0">
                <a:latin typeface="Twinkl" pitchFamily="50" charset="0"/>
              </a:rPr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10794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75232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22767" y="6196125"/>
            <a:ext cx="576495" cy="580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973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9745" y="695325"/>
            <a:ext cx="8164510" cy="115093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9745" y="1957386"/>
            <a:ext cx="8164510" cy="438785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  <p:txBody>
          <a:bodyPr vert="horz" lIns="252000" tIns="252000" rIns="252000" bIns="25200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389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7" r:id="rId2"/>
    <p:sldLayoutId id="2147483662" r:id="rId3"/>
    <p:sldLayoutId id="2147483663" r:id="rId4"/>
    <p:sldLayoutId id="214748366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Twinkl" pitchFamily="2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4953" r="-664" b="-298"/>
          <a:stretch/>
        </p:blipFill>
        <p:spPr>
          <a:xfrm>
            <a:off x="3438525" y="1783532"/>
            <a:ext cx="5032500" cy="3017067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approximate</a:t>
            </a:r>
          </a:p>
        </p:txBody>
      </p:sp>
      <p:sp>
        <p:nvSpPr>
          <p:cNvPr id="4" name="Rectangle 3"/>
          <p:cNvSpPr/>
          <p:nvPr/>
        </p:nvSpPr>
        <p:spPr>
          <a:xfrm>
            <a:off x="755651" y="5015620"/>
            <a:ext cx="7632700" cy="1087261"/>
          </a:xfrm>
          <a:prstGeom prst="rect">
            <a:avLst/>
          </a:prstGeom>
          <a:solidFill>
            <a:srgbClr val="79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b="1" dirty="0">
                <a:solidFill>
                  <a:srgbClr val="002E5C"/>
                </a:solidFill>
              </a:rPr>
              <a:t>Example sentence: </a:t>
            </a:r>
            <a:r>
              <a:rPr lang="en-GB" dirty="0">
                <a:solidFill>
                  <a:srgbClr val="002E5C"/>
                </a:solidFill>
              </a:rPr>
              <a:t>I only need to approximate the amount of water </a:t>
            </a:r>
            <a:br>
              <a:rPr lang="en-GB" dirty="0">
                <a:solidFill>
                  <a:srgbClr val="002E5C"/>
                </a:solidFill>
              </a:rPr>
            </a:br>
            <a:r>
              <a:rPr lang="en-GB" dirty="0">
                <a:solidFill>
                  <a:srgbClr val="002E5C"/>
                </a:solidFill>
              </a:rPr>
              <a:t>I give to the plants because the moisture in the soil </a:t>
            </a:r>
            <a:br>
              <a:rPr lang="en-GB" dirty="0">
                <a:solidFill>
                  <a:srgbClr val="002E5C"/>
                </a:solidFill>
              </a:rPr>
            </a:br>
            <a:r>
              <a:rPr lang="en-GB" dirty="0">
                <a:solidFill>
                  <a:srgbClr val="002E5C"/>
                </a:solidFill>
              </a:rPr>
              <a:t>helps me determine if they have enough.</a:t>
            </a:r>
          </a:p>
        </p:txBody>
      </p:sp>
      <p:sp>
        <p:nvSpPr>
          <p:cNvPr id="2" name="Snip Single Corner Rectangle 1"/>
          <p:cNvSpPr/>
          <p:nvPr/>
        </p:nvSpPr>
        <p:spPr>
          <a:xfrm>
            <a:off x="0" y="1260475"/>
            <a:ext cx="3133725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Definition: </a:t>
            </a:r>
            <a:r>
              <a:rPr lang="en-GB" dirty="0"/>
              <a:t>to estimate or be near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verb or adjective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/>
              <a:t>approach</a:t>
            </a:r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perfect</a:t>
            </a:r>
          </a:p>
          <a:p>
            <a:pPr>
              <a:spcAft>
                <a:spcPts val="2400"/>
              </a:spcAft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3753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4927" y="1615040"/>
            <a:ext cx="5266098" cy="3185560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evaluate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1" y="5074181"/>
            <a:ext cx="7632700" cy="1028700"/>
          </a:xfrm>
          <a:prstGeom prst="rect">
            <a:avLst/>
          </a:prstGeom>
          <a:solidFill>
            <a:srgbClr val="79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b="1" dirty="0">
                <a:solidFill>
                  <a:srgbClr val="002E5C"/>
                </a:solidFill>
              </a:rPr>
              <a:t>Example sentence: </a:t>
            </a:r>
            <a:r>
              <a:rPr lang="en-GB" dirty="0">
                <a:solidFill>
                  <a:srgbClr val="002E5C"/>
                </a:solidFill>
              </a:rPr>
              <a:t>The teacher evaluates the </a:t>
            </a:r>
            <a:br>
              <a:rPr lang="en-GB" dirty="0">
                <a:solidFill>
                  <a:srgbClr val="002E5C"/>
                </a:solidFill>
              </a:rPr>
            </a:br>
            <a:r>
              <a:rPr lang="en-GB" dirty="0">
                <a:solidFill>
                  <a:srgbClr val="002E5C"/>
                </a:solidFill>
              </a:rPr>
              <a:t>students’ learning with tests and projects.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0" y="1260475"/>
            <a:ext cx="3204927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Definition: </a:t>
            </a:r>
            <a:r>
              <a:rPr lang="en-GB" dirty="0"/>
              <a:t>form an idea of the amount or value of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verb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/>
              <a:t>assess</a:t>
            </a:r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criticize</a:t>
            </a:r>
          </a:p>
        </p:txBody>
      </p:sp>
    </p:spTree>
    <p:extLst>
      <p:ext uri="{BB962C8B-B14F-4D97-AF65-F5344CB8AC3E}">
        <p14:creationId xmlns:p14="http://schemas.microsoft.com/office/powerpoint/2010/main" val="2138321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987"/>
          <a:stretch/>
        </p:blipFill>
        <p:spPr>
          <a:xfrm>
            <a:off x="3358835" y="358374"/>
            <a:ext cx="5112190" cy="4442226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formulate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5074181"/>
            <a:ext cx="7715375" cy="1028700"/>
          </a:xfrm>
          <a:prstGeom prst="rect">
            <a:avLst/>
          </a:prstGeom>
          <a:solidFill>
            <a:srgbClr val="79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E5C"/>
                </a:solidFill>
              </a:rPr>
              <a:t>Example sentence: </a:t>
            </a:r>
            <a:r>
              <a:rPr lang="en-GB" dirty="0">
                <a:solidFill>
                  <a:srgbClr val="002E5C"/>
                </a:solidFill>
              </a:rPr>
              <a:t>She formulated a hypothesis for her science project.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0" y="1260475"/>
            <a:ext cx="3358836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Definition: </a:t>
            </a:r>
            <a:r>
              <a:rPr lang="en-GB" dirty="0"/>
              <a:t>create or devise a strategy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verb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/>
              <a:t>develop</a:t>
            </a:r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deconstruct</a:t>
            </a:r>
          </a:p>
        </p:txBody>
      </p:sp>
    </p:spTree>
    <p:extLst>
      <p:ext uri="{BB962C8B-B14F-4D97-AF65-F5344CB8AC3E}">
        <p14:creationId xmlns:p14="http://schemas.microsoft.com/office/powerpoint/2010/main" val="4165615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generate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5074181"/>
            <a:ext cx="7632701" cy="1028700"/>
          </a:xfrm>
          <a:prstGeom prst="rect">
            <a:avLst/>
          </a:prstGeom>
          <a:solidFill>
            <a:srgbClr val="79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E5C"/>
                </a:solidFill>
              </a:rPr>
              <a:t>Example sentence: </a:t>
            </a:r>
            <a:r>
              <a:rPr lang="en-GB" dirty="0">
                <a:solidFill>
                  <a:srgbClr val="002E5C"/>
                </a:solidFill>
              </a:rPr>
              <a:t>The solar panels generate electricity.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0" y="1260475"/>
            <a:ext cx="3195873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Definition: </a:t>
            </a:r>
            <a:r>
              <a:rPr lang="en-GB" dirty="0"/>
              <a:t>cause something to come about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verb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/>
              <a:t>produce</a:t>
            </a:r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destroy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5873" y="1593635"/>
            <a:ext cx="5192478" cy="3206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070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influence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1" y="5074181"/>
            <a:ext cx="7632700" cy="1028700"/>
          </a:xfrm>
          <a:prstGeom prst="rect">
            <a:avLst/>
          </a:prstGeom>
          <a:solidFill>
            <a:srgbClr val="79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b="1" dirty="0">
                <a:solidFill>
                  <a:srgbClr val="002E5C"/>
                </a:solidFill>
              </a:rPr>
              <a:t>Example sentence: </a:t>
            </a:r>
            <a:r>
              <a:rPr lang="en-GB" dirty="0">
                <a:solidFill>
                  <a:srgbClr val="002E5C"/>
                </a:solidFill>
              </a:rPr>
              <a:t>He had a positive influence on his </a:t>
            </a:r>
            <a:br>
              <a:rPr lang="en-GB" dirty="0">
                <a:solidFill>
                  <a:srgbClr val="002E5C"/>
                </a:solidFill>
              </a:rPr>
            </a:br>
            <a:r>
              <a:rPr lang="en-GB" dirty="0">
                <a:solidFill>
                  <a:srgbClr val="002E5C"/>
                </a:solidFill>
              </a:rPr>
              <a:t>younger sister because he taught her good manners.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0" y="1260475"/>
            <a:ext cx="3331675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Definition: </a:t>
            </a:r>
            <a:r>
              <a:rPr lang="en-GB" dirty="0"/>
              <a:t>the power to have an effect on something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noun, verb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/>
              <a:t>effect</a:t>
            </a:r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discourage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31675" y="1506259"/>
            <a:ext cx="5056675" cy="3294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647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justify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1" y="5074181"/>
            <a:ext cx="7632700" cy="1028700"/>
          </a:xfrm>
          <a:prstGeom prst="rect">
            <a:avLst/>
          </a:prstGeom>
          <a:solidFill>
            <a:srgbClr val="79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b="1" dirty="0">
                <a:solidFill>
                  <a:srgbClr val="002E5C"/>
                </a:solidFill>
              </a:rPr>
              <a:t>Example sentence: </a:t>
            </a:r>
            <a:r>
              <a:rPr lang="en-GB" dirty="0">
                <a:solidFill>
                  <a:srgbClr val="002E5C"/>
                </a:solidFill>
              </a:rPr>
              <a:t>She justified her decision </a:t>
            </a:r>
            <a:br>
              <a:rPr lang="en-GB" dirty="0">
                <a:solidFill>
                  <a:srgbClr val="002E5C"/>
                </a:solidFill>
              </a:rPr>
            </a:br>
            <a:r>
              <a:rPr lang="en-GB" dirty="0">
                <a:solidFill>
                  <a:srgbClr val="002E5C"/>
                </a:solidFill>
              </a:rPr>
              <a:t>to rest because she missed sleep the night before.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-1" y="1260475"/>
            <a:ext cx="3295461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Definition: </a:t>
            </a:r>
            <a:r>
              <a:rPr lang="en-GB" dirty="0"/>
              <a:t>to show or prove to be right or reasonable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verb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/>
              <a:t>rationalize</a:t>
            </a:r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denounce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3295460" y="976076"/>
            <a:ext cx="5092890" cy="3824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509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3141554" y="642796"/>
            <a:ext cx="5551819" cy="4157804"/>
            <a:chOff x="3141553" y="535844"/>
            <a:chExt cx="5694632" cy="426475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25380"/>
            <a:stretch/>
          </p:blipFill>
          <p:spPr>
            <a:xfrm>
              <a:off x="3141553" y="1180134"/>
              <a:ext cx="3820562" cy="362046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472881" y="535844"/>
              <a:ext cx="3363304" cy="4264756"/>
            </a:xfrm>
            <a:prstGeom prst="rect">
              <a:avLst/>
            </a:prstGeom>
          </p:spPr>
        </p:pic>
      </p:grpSp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media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1" y="5074181"/>
            <a:ext cx="7632700" cy="1028700"/>
          </a:xfrm>
          <a:prstGeom prst="rect">
            <a:avLst/>
          </a:prstGeom>
          <a:solidFill>
            <a:srgbClr val="79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b="1" dirty="0">
                <a:solidFill>
                  <a:srgbClr val="002E5C"/>
                </a:solidFill>
              </a:rPr>
              <a:t>Example sentence: </a:t>
            </a:r>
            <a:r>
              <a:rPr lang="en-GB" dirty="0">
                <a:solidFill>
                  <a:srgbClr val="002E5C"/>
                </a:solidFill>
              </a:rPr>
              <a:t>The media make many reports </a:t>
            </a:r>
            <a:br>
              <a:rPr lang="en-GB" dirty="0">
                <a:solidFill>
                  <a:srgbClr val="002E5C"/>
                </a:solidFill>
              </a:rPr>
            </a:br>
            <a:r>
              <a:rPr lang="en-GB" dirty="0">
                <a:solidFill>
                  <a:srgbClr val="002E5C"/>
                </a:solidFill>
              </a:rPr>
              <a:t>in print, online, on the radio, and on television.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0" y="1260475"/>
            <a:ext cx="3268301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Definition: </a:t>
            </a:r>
            <a:r>
              <a:rPr lang="en-GB" dirty="0"/>
              <a:t>the main means of mass communication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noun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/>
              <a:t>communicants</a:t>
            </a:r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hermits</a:t>
            </a:r>
          </a:p>
        </p:txBody>
      </p:sp>
    </p:spTree>
    <p:extLst>
      <p:ext uri="{BB962C8B-B14F-4D97-AF65-F5344CB8AC3E}">
        <p14:creationId xmlns:p14="http://schemas.microsoft.com/office/powerpoint/2010/main" val="9205148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9020"/>
          <a:stretch/>
        </p:blipFill>
        <p:spPr>
          <a:xfrm>
            <a:off x="4978649" y="1473203"/>
            <a:ext cx="2231501" cy="3327397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method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1" y="5074181"/>
            <a:ext cx="7632700" cy="1028700"/>
          </a:xfrm>
          <a:prstGeom prst="rect">
            <a:avLst/>
          </a:prstGeom>
          <a:solidFill>
            <a:srgbClr val="79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b="1" dirty="0">
                <a:solidFill>
                  <a:srgbClr val="002E5C"/>
                </a:solidFill>
              </a:rPr>
              <a:t>Example sentence: </a:t>
            </a:r>
            <a:r>
              <a:rPr lang="en-GB" dirty="0">
                <a:solidFill>
                  <a:srgbClr val="002E5C"/>
                </a:solidFill>
              </a:rPr>
              <a:t>She followed the </a:t>
            </a:r>
            <a:br>
              <a:rPr lang="en-GB" dirty="0">
                <a:solidFill>
                  <a:srgbClr val="002E5C"/>
                </a:solidFill>
              </a:rPr>
            </a:br>
            <a:r>
              <a:rPr lang="en-GB" dirty="0">
                <a:solidFill>
                  <a:srgbClr val="002E5C"/>
                </a:solidFill>
              </a:rPr>
              <a:t>scientific method for her science experiment.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-1" y="1260475"/>
            <a:ext cx="3530851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Definition: </a:t>
            </a:r>
            <a:r>
              <a:rPr lang="en-GB" dirty="0"/>
              <a:t>a procedure for accomplishing something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noun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/>
              <a:t>procedure</a:t>
            </a:r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disorder</a:t>
            </a:r>
          </a:p>
        </p:txBody>
      </p:sp>
    </p:spTree>
    <p:extLst>
      <p:ext uri="{BB962C8B-B14F-4D97-AF65-F5344CB8AC3E}">
        <p14:creationId xmlns:p14="http://schemas.microsoft.com/office/powerpoint/2010/main" val="3857880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policy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1" y="5074181"/>
            <a:ext cx="7632700" cy="1028700"/>
          </a:xfrm>
          <a:prstGeom prst="rect">
            <a:avLst/>
          </a:prstGeom>
          <a:solidFill>
            <a:srgbClr val="79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b="1" dirty="0">
                <a:solidFill>
                  <a:srgbClr val="002E5C"/>
                </a:solidFill>
              </a:rPr>
              <a:t>Example sentence: </a:t>
            </a:r>
            <a:r>
              <a:rPr lang="en-GB" dirty="0">
                <a:solidFill>
                  <a:srgbClr val="002E5C"/>
                </a:solidFill>
              </a:rPr>
              <a:t>The late homework policy </a:t>
            </a:r>
            <a:br>
              <a:rPr lang="en-GB" dirty="0">
                <a:solidFill>
                  <a:srgbClr val="002E5C"/>
                </a:solidFill>
              </a:rPr>
            </a:br>
            <a:r>
              <a:rPr lang="en-GB" dirty="0">
                <a:solidFill>
                  <a:srgbClr val="002E5C"/>
                </a:solidFill>
              </a:rPr>
              <a:t>was that it would not be accepted.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0" y="1260475"/>
            <a:ext cx="3295461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</a:t>
            </a:r>
            <a:r>
              <a:rPr lang="en-GB" dirty="0"/>
              <a:t>: a course of action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noun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/>
              <a:t>strategy</a:t>
            </a:r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without plan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43862"/>
          <a:stretch/>
        </p:blipFill>
        <p:spPr>
          <a:xfrm>
            <a:off x="3471276" y="950648"/>
            <a:ext cx="4849398" cy="384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60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procedure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1" y="5074181"/>
            <a:ext cx="7632700" cy="1028700"/>
          </a:xfrm>
          <a:prstGeom prst="rect">
            <a:avLst/>
          </a:prstGeom>
          <a:solidFill>
            <a:srgbClr val="79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b="1" dirty="0">
                <a:solidFill>
                  <a:srgbClr val="002E5C"/>
                </a:solidFill>
              </a:rPr>
              <a:t>Example sentence: </a:t>
            </a:r>
            <a:r>
              <a:rPr lang="en-GB" dirty="0">
                <a:solidFill>
                  <a:srgbClr val="002E5C"/>
                </a:solidFill>
              </a:rPr>
              <a:t>The procedure for cooking pasta includes </a:t>
            </a:r>
            <a:br>
              <a:rPr lang="en-GB" dirty="0">
                <a:solidFill>
                  <a:srgbClr val="002E5C"/>
                </a:solidFill>
              </a:rPr>
            </a:br>
            <a:r>
              <a:rPr lang="en-GB" dirty="0">
                <a:solidFill>
                  <a:srgbClr val="002E5C"/>
                </a:solidFill>
              </a:rPr>
              <a:t>boiling water, adding the pasta, and draining the water.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0" y="1260475"/>
            <a:ext cx="3295461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</a:t>
            </a:r>
            <a:r>
              <a:rPr lang="en-GB" dirty="0"/>
              <a:t>: a way of doing something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noun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/>
              <a:t>strategy</a:t>
            </a:r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random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3802453" y="1525377"/>
            <a:ext cx="3995347" cy="3275223"/>
            <a:chOff x="3802453" y="1525377"/>
            <a:chExt cx="3995347" cy="3275223"/>
          </a:xfrm>
        </p:grpSpPr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40199"/>
            <a:stretch/>
          </p:blipFill>
          <p:spPr>
            <a:xfrm>
              <a:off x="4070020" y="1525377"/>
              <a:ext cx="3727780" cy="3275223"/>
            </a:xfrm>
            <a:prstGeom prst="rect">
              <a:avLst/>
            </a:prstGeom>
          </p:spPr>
        </p:pic>
        <p:sp>
          <p:nvSpPr>
            <p:cNvPr id="6" name="Title 20"/>
            <p:cNvSpPr txBox="1">
              <a:spLocks/>
            </p:cNvSpPr>
            <p:nvPr/>
          </p:nvSpPr>
          <p:spPr>
            <a:xfrm>
              <a:off x="3802453" y="1816673"/>
              <a:ext cx="3675707" cy="2474670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" pitchFamily="2" charset="0"/>
                  <a:ea typeface="+mj-ea"/>
                  <a:cs typeface="+mj-cs"/>
                </a:defRPr>
              </a:lvl1pPr>
            </a:lstStyle>
            <a:p>
              <a:pPr marL="342900" indent="-34290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GB" sz="1800" b="0" dirty="0">
                  <a:solidFill>
                    <a:schemeClr val="tx1"/>
                  </a:solidFill>
                  <a:latin typeface="+mn-lt"/>
                </a:rPr>
                <a:t>Boil water in the kettle</a:t>
              </a:r>
            </a:p>
            <a:p>
              <a:pPr marL="342900" indent="-34290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GB" sz="1800" b="0" dirty="0">
                  <a:solidFill>
                    <a:schemeClr val="tx1"/>
                  </a:solidFill>
                  <a:latin typeface="+mn-lt"/>
                </a:rPr>
                <a:t>Pour water into a pan</a:t>
              </a:r>
            </a:p>
            <a:p>
              <a:pPr marL="342900" indent="-34290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GB" sz="1800" b="0" dirty="0">
                  <a:solidFill>
                    <a:schemeClr val="tx1"/>
                  </a:solidFill>
                  <a:latin typeface="+mn-lt"/>
                </a:rPr>
                <a:t>Add pasta to the pan</a:t>
              </a:r>
            </a:p>
            <a:p>
              <a:pPr marL="342900" indent="-34290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GB" sz="1800" b="0" dirty="0">
                  <a:solidFill>
                    <a:schemeClr val="tx1"/>
                  </a:solidFill>
                  <a:latin typeface="+mn-lt"/>
                </a:rPr>
                <a:t>Add salt (optional)</a:t>
              </a:r>
            </a:p>
            <a:p>
              <a:pPr marL="342900" indent="-34290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GB" sz="1800" b="0" dirty="0">
                  <a:solidFill>
                    <a:schemeClr val="tx1"/>
                  </a:solidFill>
                  <a:latin typeface="+mn-lt"/>
                </a:rPr>
                <a:t>Cook according to instructions on packet</a:t>
              </a:r>
            </a:p>
            <a:p>
              <a:pPr marL="342900" indent="-342900">
                <a:lnSpc>
                  <a:spcPct val="85000"/>
                </a:lnSpc>
                <a:buFont typeface="Arial" panose="020B0604020202020204" pitchFamily="34" charset="0"/>
                <a:buChar char="•"/>
              </a:pPr>
              <a:r>
                <a:rPr lang="en-GB" sz="1800" b="0" dirty="0">
                  <a:solidFill>
                    <a:schemeClr val="tx1"/>
                  </a:solidFill>
                  <a:latin typeface="+mn-lt"/>
                </a:rPr>
                <a:t>Drain water and serve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1316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quantity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1" y="5074181"/>
            <a:ext cx="7632699" cy="1028700"/>
          </a:xfrm>
          <a:prstGeom prst="rect">
            <a:avLst/>
          </a:prstGeom>
          <a:solidFill>
            <a:srgbClr val="79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E5C"/>
                </a:solidFill>
              </a:rPr>
              <a:t>Example sentence: </a:t>
            </a:r>
            <a:r>
              <a:rPr lang="en-GB" dirty="0">
                <a:solidFill>
                  <a:srgbClr val="002E5C"/>
                </a:solidFill>
              </a:rPr>
              <a:t>The quantity of grains of sand is impossible to count.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0" y="1260475"/>
            <a:ext cx="3268301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Definition: </a:t>
            </a:r>
            <a:r>
              <a:rPr lang="en-GB" dirty="0"/>
              <a:t>the amount or number of something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noun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/>
              <a:t>amount</a:t>
            </a:r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deficiency</a:t>
            </a:r>
          </a:p>
        </p:txBody>
      </p:sp>
      <p:sp>
        <p:nvSpPr>
          <p:cNvPr id="6" name="Title 20"/>
          <p:cNvSpPr txBox="1">
            <a:spLocks/>
          </p:cNvSpPr>
          <p:nvPr/>
        </p:nvSpPr>
        <p:spPr>
          <a:xfrm>
            <a:off x="3842883" y="3679747"/>
            <a:ext cx="557102" cy="64200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AA853C"/>
                </a:solidFill>
                <a:latin typeface="+mn-lt"/>
              </a:rPr>
              <a:t>1</a:t>
            </a:r>
          </a:p>
        </p:txBody>
      </p:sp>
      <p:sp>
        <p:nvSpPr>
          <p:cNvPr id="7" name="Title 20"/>
          <p:cNvSpPr txBox="1">
            <a:spLocks/>
          </p:cNvSpPr>
          <p:nvPr/>
        </p:nvSpPr>
        <p:spPr>
          <a:xfrm>
            <a:off x="5060338" y="3443369"/>
            <a:ext cx="557102" cy="64200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AA853C"/>
                </a:solidFill>
                <a:latin typeface="+mn-lt"/>
              </a:rPr>
              <a:t>2</a:t>
            </a:r>
          </a:p>
        </p:txBody>
      </p:sp>
      <p:sp>
        <p:nvSpPr>
          <p:cNvPr id="8" name="Title 20"/>
          <p:cNvSpPr txBox="1">
            <a:spLocks/>
          </p:cNvSpPr>
          <p:nvPr/>
        </p:nvSpPr>
        <p:spPr>
          <a:xfrm>
            <a:off x="6277793" y="3686036"/>
            <a:ext cx="557102" cy="64200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AA853C"/>
                </a:solidFill>
                <a:latin typeface="+mn-lt"/>
              </a:rPr>
              <a:t>3</a:t>
            </a:r>
          </a:p>
        </p:txBody>
      </p:sp>
      <p:sp>
        <p:nvSpPr>
          <p:cNvPr id="9" name="Title 20"/>
          <p:cNvSpPr txBox="1">
            <a:spLocks/>
          </p:cNvSpPr>
          <p:nvPr/>
        </p:nvSpPr>
        <p:spPr>
          <a:xfrm>
            <a:off x="7495248" y="3443369"/>
            <a:ext cx="557102" cy="642008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r>
              <a:rPr lang="en-GB" sz="3600" dirty="0">
                <a:solidFill>
                  <a:srgbClr val="AA853C"/>
                </a:solidFill>
                <a:latin typeface="+mn-lt"/>
              </a:rPr>
              <a:t>4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47552" y="2236206"/>
            <a:ext cx="5092518" cy="2701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0251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-3.33333E-6 L -4.44444E-6 -0.25 " pathEditMode="relative" rAng="0" ptsTypes="AA">
                                      <p:cBhvr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2.59259E-6 L -4.16667E-6 -0.29004 " pathEditMode="relative" rAng="0" ptsTypes="AA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45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500"/>
                            </p:stCondLst>
                            <p:childTnLst>
                              <p:par>
                                <p:cTn id="33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7.40741E-7 L -3.88889E-6 -0.30695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000"/>
                            </p:stCondLst>
                            <p:childTnLst>
                              <p:par>
                                <p:cTn id="44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2.59259E-6 L 1.11022E-16 -0.25324 " pathEditMode="relative" rAng="0" ptsTypes="AA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brief</a:t>
            </a:r>
          </a:p>
        </p:txBody>
      </p:sp>
      <p:sp>
        <p:nvSpPr>
          <p:cNvPr id="7" name="Rectangle 6"/>
          <p:cNvSpPr/>
          <p:nvPr/>
        </p:nvSpPr>
        <p:spPr>
          <a:xfrm>
            <a:off x="755651" y="5074181"/>
            <a:ext cx="7632700" cy="1028700"/>
          </a:xfrm>
          <a:prstGeom prst="rect">
            <a:avLst/>
          </a:prstGeom>
          <a:solidFill>
            <a:srgbClr val="79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b="1" dirty="0">
                <a:solidFill>
                  <a:srgbClr val="002E5C"/>
                </a:solidFill>
              </a:rPr>
              <a:t>Example sentence: </a:t>
            </a:r>
            <a:r>
              <a:rPr lang="en-GB" dirty="0">
                <a:solidFill>
                  <a:srgbClr val="002E5C"/>
                </a:solidFill>
              </a:rPr>
              <a:t>I watched a brief video </a:t>
            </a:r>
            <a:br>
              <a:rPr lang="en-GB" dirty="0">
                <a:solidFill>
                  <a:srgbClr val="002E5C"/>
                </a:solidFill>
              </a:rPr>
            </a:br>
            <a:r>
              <a:rPr lang="en-GB" dirty="0">
                <a:solidFill>
                  <a:srgbClr val="002E5C"/>
                </a:solidFill>
              </a:rPr>
              <a:t>about how to use a sewing machine.</a:t>
            </a:r>
          </a:p>
        </p:txBody>
      </p:sp>
      <p:sp>
        <p:nvSpPr>
          <p:cNvPr id="8" name="Snip Single Corner Rectangle 7"/>
          <p:cNvSpPr/>
          <p:nvPr/>
        </p:nvSpPr>
        <p:spPr>
          <a:xfrm>
            <a:off x="0" y="1260475"/>
            <a:ext cx="3133725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Definition: </a:t>
            </a:r>
            <a:r>
              <a:rPr lang="en-GB" dirty="0"/>
              <a:t>of short duration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adjective, noun, or verb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/>
              <a:t>short</a:t>
            </a:r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long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2899528" y="1588821"/>
            <a:ext cx="5625818" cy="3704082"/>
            <a:chOff x="2899528" y="1588821"/>
            <a:chExt cx="5625818" cy="3704082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899528" y="1588821"/>
              <a:ext cx="3000492" cy="237753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5545" t="13210" r="13069" b="13140"/>
            <a:stretch/>
          </p:blipFill>
          <p:spPr>
            <a:xfrm>
              <a:off x="5077546" y="2777587"/>
              <a:ext cx="3447800" cy="251531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880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refer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1" y="5074181"/>
            <a:ext cx="7632700" cy="1028700"/>
          </a:xfrm>
          <a:prstGeom prst="rect">
            <a:avLst/>
          </a:prstGeom>
          <a:solidFill>
            <a:srgbClr val="79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b="1" dirty="0">
                <a:solidFill>
                  <a:srgbClr val="002E5C"/>
                </a:solidFill>
              </a:rPr>
              <a:t>Example sentence: </a:t>
            </a:r>
            <a:r>
              <a:rPr lang="en-GB" dirty="0">
                <a:solidFill>
                  <a:srgbClr val="002E5C"/>
                </a:solidFill>
              </a:rPr>
              <a:t>She referred to the </a:t>
            </a:r>
            <a:br>
              <a:rPr lang="en-GB" dirty="0">
                <a:solidFill>
                  <a:srgbClr val="002E5C"/>
                </a:solidFill>
              </a:rPr>
            </a:br>
            <a:r>
              <a:rPr lang="en-GB" dirty="0" err="1">
                <a:solidFill>
                  <a:srgbClr val="002E5C"/>
                </a:solidFill>
              </a:rPr>
              <a:t>encyclopedia</a:t>
            </a:r>
            <a:r>
              <a:rPr lang="en-GB" dirty="0">
                <a:solidFill>
                  <a:srgbClr val="002E5C"/>
                </a:solidFill>
              </a:rPr>
              <a:t> for information about mountain lions.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0" y="1260475"/>
            <a:ext cx="3177766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Definition: </a:t>
            </a:r>
            <a:r>
              <a:rPr lang="en-GB" dirty="0"/>
              <a:t>to mention or pass a matter to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verb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/>
              <a:t>involve</a:t>
            </a:r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exclude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3" b="11266"/>
          <a:stretch/>
        </p:blipFill>
        <p:spPr>
          <a:xfrm>
            <a:off x="4707353" y="215932"/>
            <a:ext cx="3680998" cy="4584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4539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relationship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1" y="5074181"/>
            <a:ext cx="7632700" cy="1028700"/>
          </a:xfrm>
          <a:prstGeom prst="rect">
            <a:avLst/>
          </a:prstGeom>
          <a:solidFill>
            <a:srgbClr val="79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b="1" dirty="0">
                <a:solidFill>
                  <a:srgbClr val="002E5C"/>
                </a:solidFill>
              </a:rPr>
              <a:t>Example sentence: </a:t>
            </a:r>
            <a:r>
              <a:rPr lang="en-GB" dirty="0">
                <a:solidFill>
                  <a:srgbClr val="002E5C"/>
                </a:solidFill>
              </a:rPr>
              <a:t>There is a relationship between </a:t>
            </a:r>
            <a:br>
              <a:rPr lang="en-GB" dirty="0">
                <a:solidFill>
                  <a:srgbClr val="002E5C"/>
                </a:solidFill>
              </a:rPr>
            </a:br>
            <a:r>
              <a:rPr lang="en-GB" dirty="0">
                <a:solidFill>
                  <a:srgbClr val="002E5C"/>
                </a:solidFill>
              </a:rPr>
              <a:t>amount of time reading and amount of books read.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0" y="1260475"/>
            <a:ext cx="3630440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Definition: </a:t>
            </a:r>
            <a:r>
              <a:rPr lang="en-GB" dirty="0"/>
              <a:t>the way in which two or more things are connected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noun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/>
              <a:t>connection</a:t>
            </a:r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disassociation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33799" y="1260474"/>
            <a:ext cx="4626569" cy="354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438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represent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1" y="5074181"/>
            <a:ext cx="7632700" cy="1028700"/>
          </a:xfrm>
          <a:prstGeom prst="rect">
            <a:avLst/>
          </a:prstGeom>
          <a:solidFill>
            <a:srgbClr val="79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E5C"/>
                </a:solidFill>
              </a:rPr>
              <a:t>Example sentence: </a:t>
            </a:r>
            <a:r>
              <a:rPr lang="en-GB" dirty="0">
                <a:solidFill>
                  <a:srgbClr val="002E5C"/>
                </a:solidFill>
              </a:rPr>
              <a:t>The variable in an equation represents a number.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0" y="1260475"/>
            <a:ext cx="3223034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Definition: </a:t>
            </a:r>
            <a:r>
              <a:rPr lang="en-GB" dirty="0"/>
              <a:t>be entitled to act or speak for someone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verb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/>
              <a:t>substitute</a:t>
            </a:r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distort</a:t>
            </a:r>
          </a:p>
        </p:txBody>
      </p:sp>
      <p:sp>
        <p:nvSpPr>
          <p:cNvPr id="2" name="Rectangle 1"/>
          <p:cNvSpPr/>
          <p:nvPr/>
        </p:nvSpPr>
        <p:spPr>
          <a:xfrm>
            <a:off x="3669120" y="2513653"/>
            <a:ext cx="456206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500" b="1" dirty="0">
                <a:solidFill>
                  <a:srgbClr val="002E5C"/>
                </a:solidFill>
              </a:rPr>
              <a:t>8 x n = 32</a:t>
            </a:r>
            <a:endParaRPr lang="en-GB" sz="7500" b="1" dirty="0">
              <a:solidFill>
                <a:srgbClr val="002E5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42931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stereotype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1" y="5074181"/>
            <a:ext cx="7632700" cy="1028700"/>
          </a:xfrm>
          <a:prstGeom prst="rect">
            <a:avLst/>
          </a:prstGeom>
          <a:solidFill>
            <a:srgbClr val="79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b="1" dirty="0">
                <a:solidFill>
                  <a:srgbClr val="002E5C"/>
                </a:solidFill>
              </a:rPr>
              <a:t>Example sentence: </a:t>
            </a:r>
            <a:r>
              <a:rPr lang="en-GB" dirty="0">
                <a:solidFill>
                  <a:srgbClr val="002E5C"/>
                </a:solidFill>
              </a:rPr>
              <a:t>It is not a good idea to stereotype groups of people, because usually there is an exception to the idea.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0" y="1260475"/>
            <a:ext cx="3820562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Definition: </a:t>
            </a:r>
            <a:r>
              <a:rPr lang="en-GB" dirty="0"/>
              <a:t>an oversimplified idea, to oversimplify an idea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noun, verb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 err="1"/>
              <a:t>cliche</a:t>
            </a:r>
            <a:endParaRPr lang="en-GB" dirty="0"/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unconventional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926119" y="478896"/>
            <a:ext cx="4462230" cy="4321703"/>
            <a:chOff x="3926119" y="478896"/>
            <a:chExt cx="4462230" cy="4321703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3926119" y="1859778"/>
              <a:ext cx="3704761" cy="2940821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6046742" y="478896"/>
              <a:ext cx="2341607" cy="17392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28429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technique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1" y="5074181"/>
            <a:ext cx="7632700" cy="1028700"/>
          </a:xfrm>
          <a:prstGeom prst="rect">
            <a:avLst/>
          </a:prstGeom>
          <a:solidFill>
            <a:srgbClr val="79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b="1" dirty="0">
                <a:solidFill>
                  <a:srgbClr val="002E5C"/>
                </a:solidFill>
              </a:rPr>
              <a:t>Example sentence: </a:t>
            </a:r>
            <a:r>
              <a:rPr lang="en-GB" dirty="0">
                <a:solidFill>
                  <a:srgbClr val="002E5C"/>
                </a:solidFill>
              </a:rPr>
              <a:t>The chef’s technique for </a:t>
            </a:r>
            <a:br>
              <a:rPr lang="en-GB" dirty="0">
                <a:solidFill>
                  <a:srgbClr val="002E5C"/>
                </a:solidFill>
              </a:rPr>
            </a:br>
            <a:r>
              <a:rPr lang="en-GB" dirty="0">
                <a:solidFill>
                  <a:srgbClr val="002E5C"/>
                </a:solidFill>
              </a:rPr>
              <a:t>slicing apples resulted in perfectly equal-sized pieces.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0" y="1260475"/>
            <a:ext cx="3304515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Definition: </a:t>
            </a:r>
            <a:r>
              <a:rPr lang="en-GB" dirty="0"/>
              <a:t>a way of carrying out a particular task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noun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/>
              <a:t>method</a:t>
            </a:r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chaos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7610" b="7610"/>
          <a:stretch/>
        </p:blipFill>
        <p:spPr>
          <a:xfrm>
            <a:off x="3304514" y="1205740"/>
            <a:ext cx="5083837" cy="3594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681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validate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1" y="5074181"/>
            <a:ext cx="7632700" cy="1028700"/>
          </a:xfrm>
          <a:prstGeom prst="rect">
            <a:avLst/>
          </a:prstGeom>
          <a:solidFill>
            <a:srgbClr val="79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E5C"/>
                </a:solidFill>
              </a:rPr>
              <a:t>Example sentence: </a:t>
            </a:r>
            <a:r>
              <a:rPr lang="en-GB" dirty="0">
                <a:solidFill>
                  <a:srgbClr val="002E5C"/>
                </a:solidFill>
              </a:rPr>
              <a:t>She validated the ticket.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1" y="1260475"/>
            <a:ext cx="3168712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Definition: </a:t>
            </a:r>
            <a:r>
              <a:rPr lang="en-GB" dirty="0"/>
              <a:t>to prove the truth or value of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verb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/>
              <a:t>prove</a:t>
            </a:r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disprove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3156" y="2575678"/>
            <a:ext cx="4776019" cy="909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09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00609"/>
            <a:ext cx="8220075" cy="994306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rgbClr val="002E5C"/>
                </a:solidFill>
                <a:latin typeface="+mn-lt"/>
              </a:rPr>
              <a:t>Which vocabulary words </a:t>
            </a:r>
            <a:br>
              <a:rPr lang="en-GB" sz="3600" dirty="0">
                <a:solidFill>
                  <a:srgbClr val="002E5C"/>
                </a:solidFill>
                <a:latin typeface="+mn-lt"/>
              </a:rPr>
            </a:br>
            <a:r>
              <a:rPr lang="en-GB" sz="3600" dirty="0">
                <a:solidFill>
                  <a:srgbClr val="002E5C"/>
                </a:solidFill>
                <a:latin typeface="+mn-lt"/>
              </a:rPr>
              <a:t>are related to math?</a:t>
            </a:r>
          </a:p>
        </p:txBody>
      </p:sp>
      <p:sp>
        <p:nvSpPr>
          <p:cNvPr id="3" name="Title 20"/>
          <p:cNvSpPr txBox="1">
            <a:spLocks/>
          </p:cNvSpPr>
          <p:nvPr/>
        </p:nvSpPr>
        <p:spPr>
          <a:xfrm>
            <a:off x="755650" y="1692992"/>
            <a:ext cx="7632700" cy="589981"/>
          </a:xfrm>
          <a:prstGeom prst="rect">
            <a:avLst/>
          </a:prstGeom>
          <a:solidFill>
            <a:srgbClr val="0886C9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500" b="0" dirty="0">
                <a:solidFill>
                  <a:schemeClr val="bg1"/>
                </a:solidFill>
                <a:latin typeface="+mn-lt"/>
              </a:rPr>
              <a:t>quantity</a:t>
            </a:r>
          </a:p>
        </p:txBody>
      </p:sp>
      <p:sp>
        <p:nvSpPr>
          <p:cNvPr id="5" name="Title 20"/>
          <p:cNvSpPr txBox="1">
            <a:spLocks/>
          </p:cNvSpPr>
          <p:nvPr/>
        </p:nvSpPr>
        <p:spPr>
          <a:xfrm>
            <a:off x="755650" y="2329500"/>
            <a:ext cx="7632700" cy="589981"/>
          </a:xfrm>
          <a:prstGeom prst="rect">
            <a:avLst/>
          </a:prstGeom>
          <a:solidFill>
            <a:srgbClr val="002E5C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500" b="0" dirty="0">
                <a:solidFill>
                  <a:schemeClr val="bg1"/>
                </a:solidFill>
                <a:latin typeface="+mn-lt"/>
              </a:rPr>
              <a:t>procedure</a:t>
            </a:r>
          </a:p>
        </p:txBody>
      </p:sp>
      <p:sp>
        <p:nvSpPr>
          <p:cNvPr id="6" name="Title 20"/>
          <p:cNvSpPr txBox="1">
            <a:spLocks/>
          </p:cNvSpPr>
          <p:nvPr/>
        </p:nvSpPr>
        <p:spPr>
          <a:xfrm>
            <a:off x="755650" y="2966008"/>
            <a:ext cx="7632700" cy="589981"/>
          </a:xfrm>
          <a:prstGeom prst="rect">
            <a:avLst/>
          </a:prstGeom>
          <a:solidFill>
            <a:srgbClr val="0886C9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500" b="0" dirty="0">
                <a:solidFill>
                  <a:schemeClr val="bg1"/>
                </a:solidFill>
                <a:latin typeface="+mn-lt"/>
              </a:rPr>
              <a:t>method</a:t>
            </a:r>
          </a:p>
        </p:txBody>
      </p:sp>
      <p:sp>
        <p:nvSpPr>
          <p:cNvPr id="7" name="Title 20"/>
          <p:cNvSpPr txBox="1">
            <a:spLocks/>
          </p:cNvSpPr>
          <p:nvPr/>
        </p:nvSpPr>
        <p:spPr>
          <a:xfrm>
            <a:off x="755650" y="3602516"/>
            <a:ext cx="7632700" cy="589981"/>
          </a:xfrm>
          <a:prstGeom prst="rect">
            <a:avLst/>
          </a:prstGeom>
          <a:solidFill>
            <a:srgbClr val="002E5C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500" b="0" dirty="0">
                <a:solidFill>
                  <a:schemeClr val="bg1"/>
                </a:solidFill>
                <a:latin typeface="+mn-lt"/>
              </a:rPr>
              <a:t>evaluate</a:t>
            </a:r>
          </a:p>
        </p:txBody>
      </p:sp>
      <p:sp>
        <p:nvSpPr>
          <p:cNvPr id="8" name="Title 20"/>
          <p:cNvSpPr txBox="1">
            <a:spLocks/>
          </p:cNvSpPr>
          <p:nvPr/>
        </p:nvSpPr>
        <p:spPr>
          <a:xfrm>
            <a:off x="755650" y="4239024"/>
            <a:ext cx="7632700" cy="589981"/>
          </a:xfrm>
          <a:prstGeom prst="rect">
            <a:avLst/>
          </a:prstGeom>
          <a:solidFill>
            <a:srgbClr val="0886C9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500" b="0" dirty="0">
                <a:solidFill>
                  <a:schemeClr val="bg1"/>
                </a:solidFill>
                <a:latin typeface="+mn-lt"/>
              </a:rPr>
              <a:t>equivalent</a:t>
            </a:r>
          </a:p>
        </p:txBody>
      </p:sp>
      <p:sp>
        <p:nvSpPr>
          <p:cNvPr id="9" name="Title 20"/>
          <p:cNvSpPr txBox="1">
            <a:spLocks/>
          </p:cNvSpPr>
          <p:nvPr/>
        </p:nvSpPr>
        <p:spPr>
          <a:xfrm>
            <a:off x="755650" y="4875532"/>
            <a:ext cx="7632700" cy="589981"/>
          </a:xfrm>
          <a:prstGeom prst="rect">
            <a:avLst/>
          </a:prstGeom>
          <a:solidFill>
            <a:srgbClr val="002E5C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500" b="0" dirty="0">
                <a:solidFill>
                  <a:schemeClr val="bg1"/>
                </a:solidFill>
                <a:latin typeface="+mn-lt"/>
              </a:rPr>
              <a:t>denominator</a:t>
            </a:r>
          </a:p>
        </p:txBody>
      </p:sp>
      <p:sp>
        <p:nvSpPr>
          <p:cNvPr id="10" name="Title 20"/>
          <p:cNvSpPr txBox="1">
            <a:spLocks/>
          </p:cNvSpPr>
          <p:nvPr/>
        </p:nvSpPr>
        <p:spPr>
          <a:xfrm>
            <a:off x="755650" y="5512038"/>
            <a:ext cx="7632700" cy="589981"/>
          </a:xfrm>
          <a:prstGeom prst="rect">
            <a:avLst/>
          </a:prstGeom>
          <a:solidFill>
            <a:srgbClr val="0886C9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500" b="0" dirty="0">
                <a:solidFill>
                  <a:schemeClr val="bg1"/>
                </a:solidFill>
                <a:latin typeface="+mn-lt"/>
              </a:rPr>
              <a:t>approximate</a:t>
            </a:r>
          </a:p>
        </p:txBody>
      </p:sp>
    </p:spTree>
    <p:extLst>
      <p:ext uri="{BB962C8B-B14F-4D97-AF65-F5344CB8AC3E}">
        <p14:creationId xmlns:p14="http://schemas.microsoft.com/office/powerpoint/2010/main" val="2280041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835999"/>
            <a:ext cx="8220075" cy="994306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rgbClr val="002E5C"/>
                </a:solidFill>
                <a:latin typeface="+mn-lt"/>
              </a:rPr>
              <a:t>Which vocabulary words have </a:t>
            </a:r>
            <a:br>
              <a:rPr lang="en-GB" sz="3600" dirty="0">
                <a:solidFill>
                  <a:srgbClr val="002E5C"/>
                </a:solidFill>
                <a:latin typeface="+mn-lt"/>
              </a:rPr>
            </a:br>
            <a:r>
              <a:rPr lang="en-GB" sz="3600" dirty="0">
                <a:solidFill>
                  <a:srgbClr val="002E5C"/>
                </a:solidFill>
                <a:latin typeface="+mn-lt"/>
              </a:rPr>
              <a:t>a meaning similar to strategy </a:t>
            </a:r>
            <a:br>
              <a:rPr lang="en-GB" sz="3600" dirty="0">
                <a:solidFill>
                  <a:srgbClr val="002E5C"/>
                </a:solidFill>
                <a:latin typeface="+mn-lt"/>
              </a:rPr>
            </a:br>
            <a:r>
              <a:rPr lang="en-GB" sz="3600" dirty="0">
                <a:solidFill>
                  <a:srgbClr val="002E5C"/>
                </a:solidFill>
                <a:latin typeface="+mn-lt"/>
              </a:rPr>
              <a:t>or routine?</a:t>
            </a:r>
          </a:p>
        </p:txBody>
      </p:sp>
      <p:sp>
        <p:nvSpPr>
          <p:cNvPr id="3" name="Title 20"/>
          <p:cNvSpPr txBox="1">
            <a:spLocks/>
          </p:cNvSpPr>
          <p:nvPr/>
        </p:nvSpPr>
        <p:spPr>
          <a:xfrm>
            <a:off x="755650" y="2155984"/>
            <a:ext cx="7632700" cy="589981"/>
          </a:xfrm>
          <a:prstGeom prst="rect">
            <a:avLst/>
          </a:prstGeom>
          <a:solidFill>
            <a:srgbClr val="0886C9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500" b="0" dirty="0">
                <a:solidFill>
                  <a:schemeClr val="bg1"/>
                </a:solidFill>
                <a:latin typeface="+mn-lt"/>
              </a:rPr>
              <a:t>technique</a:t>
            </a:r>
          </a:p>
        </p:txBody>
      </p:sp>
      <p:sp>
        <p:nvSpPr>
          <p:cNvPr id="4" name="Title 20"/>
          <p:cNvSpPr txBox="1">
            <a:spLocks/>
          </p:cNvSpPr>
          <p:nvPr/>
        </p:nvSpPr>
        <p:spPr>
          <a:xfrm>
            <a:off x="755650" y="2792492"/>
            <a:ext cx="7632700" cy="589981"/>
          </a:xfrm>
          <a:prstGeom prst="rect">
            <a:avLst/>
          </a:prstGeom>
          <a:solidFill>
            <a:srgbClr val="002E5C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500" b="0" dirty="0">
                <a:solidFill>
                  <a:schemeClr val="bg1"/>
                </a:solidFill>
                <a:latin typeface="+mn-lt"/>
              </a:rPr>
              <a:t>procedure</a:t>
            </a:r>
          </a:p>
        </p:txBody>
      </p:sp>
      <p:sp>
        <p:nvSpPr>
          <p:cNvPr id="5" name="Title 20"/>
          <p:cNvSpPr txBox="1">
            <a:spLocks/>
          </p:cNvSpPr>
          <p:nvPr/>
        </p:nvSpPr>
        <p:spPr>
          <a:xfrm>
            <a:off x="755650" y="3429000"/>
            <a:ext cx="7632700" cy="589981"/>
          </a:xfrm>
          <a:prstGeom prst="rect">
            <a:avLst/>
          </a:prstGeom>
          <a:solidFill>
            <a:srgbClr val="0886C9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500" b="0" dirty="0">
                <a:solidFill>
                  <a:schemeClr val="bg1"/>
                </a:solidFill>
                <a:latin typeface="+mn-lt"/>
              </a:rPr>
              <a:t>method</a:t>
            </a:r>
          </a:p>
        </p:txBody>
      </p:sp>
    </p:spTree>
    <p:extLst>
      <p:ext uri="{BB962C8B-B14F-4D97-AF65-F5344CB8AC3E}">
        <p14:creationId xmlns:p14="http://schemas.microsoft.com/office/powerpoint/2010/main" val="2147083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03596"/>
            <a:ext cx="8220075" cy="994306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rgbClr val="002E5C"/>
                </a:solidFill>
                <a:latin typeface="+mn-lt"/>
              </a:rPr>
              <a:t>Which vocabulary words refer to the connections among things?</a:t>
            </a:r>
          </a:p>
        </p:txBody>
      </p:sp>
      <p:sp>
        <p:nvSpPr>
          <p:cNvPr id="3" name="Title 20"/>
          <p:cNvSpPr txBox="1">
            <a:spLocks/>
          </p:cNvSpPr>
          <p:nvPr/>
        </p:nvSpPr>
        <p:spPr>
          <a:xfrm>
            <a:off x="755650" y="1692992"/>
            <a:ext cx="7632700" cy="589981"/>
          </a:xfrm>
          <a:prstGeom prst="rect">
            <a:avLst/>
          </a:prstGeom>
          <a:solidFill>
            <a:srgbClr val="0886C9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500" b="0" dirty="0">
                <a:solidFill>
                  <a:schemeClr val="bg1"/>
                </a:solidFill>
                <a:latin typeface="+mn-lt"/>
              </a:rPr>
              <a:t>relationship</a:t>
            </a:r>
          </a:p>
        </p:txBody>
      </p:sp>
      <p:sp>
        <p:nvSpPr>
          <p:cNvPr id="4" name="Title 20"/>
          <p:cNvSpPr txBox="1">
            <a:spLocks/>
          </p:cNvSpPr>
          <p:nvPr/>
        </p:nvSpPr>
        <p:spPr>
          <a:xfrm>
            <a:off x="755650" y="2329500"/>
            <a:ext cx="7632700" cy="589981"/>
          </a:xfrm>
          <a:prstGeom prst="rect">
            <a:avLst/>
          </a:prstGeom>
          <a:solidFill>
            <a:srgbClr val="002E5C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500" b="0" dirty="0">
                <a:solidFill>
                  <a:schemeClr val="bg1"/>
                </a:solidFill>
                <a:latin typeface="+mn-lt"/>
              </a:rPr>
              <a:t>compatible</a:t>
            </a:r>
          </a:p>
        </p:txBody>
      </p:sp>
      <p:sp>
        <p:nvSpPr>
          <p:cNvPr id="5" name="Title 20"/>
          <p:cNvSpPr txBox="1">
            <a:spLocks/>
          </p:cNvSpPr>
          <p:nvPr/>
        </p:nvSpPr>
        <p:spPr>
          <a:xfrm>
            <a:off x="755650" y="2966008"/>
            <a:ext cx="7632700" cy="589981"/>
          </a:xfrm>
          <a:prstGeom prst="rect">
            <a:avLst/>
          </a:prstGeom>
          <a:solidFill>
            <a:srgbClr val="0886C9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500" b="0" dirty="0">
                <a:solidFill>
                  <a:schemeClr val="bg1"/>
                </a:solidFill>
                <a:latin typeface="+mn-lt"/>
              </a:rPr>
              <a:t>represent</a:t>
            </a:r>
          </a:p>
        </p:txBody>
      </p:sp>
      <p:sp>
        <p:nvSpPr>
          <p:cNvPr id="6" name="Title 20"/>
          <p:cNvSpPr txBox="1">
            <a:spLocks/>
          </p:cNvSpPr>
          <p:nvPr/>
        </p:nvSpPr>
        <p:spPr>
          <a:xfrm>
            <a:off x="755650" y="3602516"/>
            <a:ext cx="7632700" cy="589981"/>
          </a:xfrm>
          <a:prstGeom prst="rect">
            <a:avLst/>
          </a:prstGeom>
          <a:solidFill>
            <a:srgbClr val="002E5C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500" b="0" dirty="0">
                <a:solidFill>
                  <a:schemeClr val="bg1"/>
                </a:solidFill>
                <a:latin typeface="+mn-lt"/>
              </a:rPr>
              <a:t>refer</a:t>
            </a:r>
          </a:p>
        </p:txBody>
      </p:sp>
      <p:sp>
        <p:nvSpPr>
          <p:cNvPr id="7" name="Title 20"/>
          <p:cNvSpPr txBox="1">
            <a:spLocks/>
          </p:cNvSpPr>
          <p:nvPr/>
        </p:nvSpPr>
        <p:spPr>
          <a:xfrm>
            <a:off x="755650" y="4239024"/>
            <a:ext cx="7632700" cy="589981"/>
          </a:xfrm>
          <a:prstGeom prst="rect">
            <a:avLst/>
          </a:prstGeom>
          <a:solidFill>
            <a:srgbClr val="0886C9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500" b="0" dirty="0">
                <a:solidFill>
                  <a:schemeClr val="bg1"/>
                </a:solidFill>
                <a:latin typeface="+mn-lt"/>
              </a:rPr>
              <a:t>influence</a:t>
            </a:r>
          </a:p>
        </p:txBody>
      </p:sp>
    </p:spTree>
    <p:extLst>
      <p:ext uri="{BB962C8B-B14F-4D97-AF65-F5344CB8AC3E}">
        <p14:creationId xmlns:p14="http://schemas.microsoft.com/office/powerpoint/2010/main" val="2897735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03596"/>
            <a:ext cx="8220075" cy="994306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rgbClr val="002E5C"/>
                </a:solidFill>
                <a:latin typeface="+mn-lt"/>
              </a:rPr>
              <a:t>Which vocabulary words refer to grouping things?</a:t>
            </a:r>
          </a:p>
        </p:txBody>
      </p:sp>
      <p:sp>
        <p:nvSpPr>
          <p:cNvPr id="8" name="Title 20"/>
          <p:cNvSpPr txBox="1">
            <a:spLocks/>
          </p:cNvSpPr>
          <p:nvPr/>
        </p:nvSpPr>
        <p:spPr>
          <a:xfrm>
            <a:off x="755650" y="1692992"/>
            <a:ext cx="7632700" cy="589981"/>
          </a:xfrm>
          <a:prstGeom prst="rect">
            <a:avLst/>
          </a:prstGeom>
          <a:solidFill>
            <a:srgbClr val="0886C9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500" b="0" dirty="0">
                <a:solidFill>
                  <a:schemeClr val="bg1"/>
                </a:solidFill>
                <a:latin typeface="+mn-lt"/>
              </a:rPr>
              <a:t>stereotype</a:t>
            </a:r>
          </a:p>
        </p:txBody>
      </p:sp>
      <p:sp>
        <p:nvSpPr>
          <p:cNvPr id="9" name="Title 20"/>
          <p:cNvSpPr txBox="1">
            <a:spLocks/>
          </p:cNvSpPr>
          <p:nvPr/>
        </p:nvSpPr>
        <p:spPr>
          <a:xfrm>
            <a:off x="755650" y="2329500"/>
            <a:ext cx="7632700" cy="589981"/>
          </a:xfrm>
          <a:prstGeom prst="rect">
            <a:avLst/>
          </a:prstGeom>
          <a:solidFill>
            <a:srgbClr val="002E5C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500" b="0" dirty="0">
                <a:solidFill>
                  <a:schemeClr val="bg1"/>
                </a:solidFill>
                <a:latin typeface="+mn-lt"/>
              </a:rPr>
              <a:t>equivalent</a:t>
            </a:r>
          </a:p>
        </p:txBody>
      </p:sp>
      <p:sp>
        <p:nvSpPr>
          <p:cNvPr id="10" name="Title 20"/>
          <p:cNvSpPr txBox="1">
            <a:spLocks/>
          </p:cNvSpPr>
          <p:nvPr/>
        </p:nvSpPr>
        <p:spPr>
          <a:xfrm>
            <a:off x="755650" y="2966008"/>
            <a:ext cx="7632700" cy="589981"/>
          </a:xfrm>
          <a:prstGeom prst="rect">
            <a:avLst/>
          </a:prstGeom>
          <a:solidFill>
            <a:srgbClr val="0886C9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500" b="0" dirty="0">
                <a:solidFill>
                  <a:schemeClr val="bg1"/>
                </a:solidFill>
                <a:latin typeface="+mn-lt"/>
              </a:rPr>
              <a:t>distinguish</a:t>
            </a:r>
          </a:p>
        </p:txBody>
      </p:sp>
      <p:sp>
        <p:nvSpPr>
          <p:cNvPr id="11" name="Title 20"/>
          <p:cNvSpPr txBox="1">
            <a:spLocks/>
          </p:cNvSpPr>
          <p:nvPr/>
        </p:nvSpPr>
        <p:spPr>
          <a:xfrm>
            <a:off x="755650" y="3602516"/>
            <a:ext cx="7632700" cy="589981"/>
          </a:xfrm>
          <a:prstGeom prst="rect">
            <a:avLst/>
          </a:prstGeom>
          <a:solidFill>
            <a:srgbClr val="002E5C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500" b="0" dirty="0">
                <a:solidFill>
                  <a:schemeClr val="bg1"/>
                </a:solidFill>
                <a:latin typeface="+mn-lt"/>
              </a:rPr>
              <a:t>compatible</a:t>
            </a:r>
          </a:p>
        </p:txBody>
      </p:sp>
      <p:sp>
        <p:nvSpPr>
          <p:cNvPr id="12" name="Title 20"/>
          <p:cNvSpPr txBox="1">
            <a:spLocks/>
          </p:cNvSpPr>
          <p:nvPr/>
        </p:nvSpPr>
        <p:spPr>
          <a:xfrm>
            <a:off x="755650" y="4239024"/>
            <a:ext cx="7632700" cy="589981"/>
          </a:xfrm>
          <a:prstGeom prst="rect">
            <a:avLst/>
          </a:prstGeom>
          <a:solidFill>
            <a:srgbClr val="0886C9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500" b="0" dirty="0">
                <a:solidFill>
                  <a:schemeClr val="bg1"/>
                </a:solidFill>
                <a:latin typeface="+mn-lt"/>
              </a:rPr>
              <a:t>classify</a:t>
            </a:r>
          </a:p>
        </p:txBody>
      </p:sp>
      <p:sp>
        <p:nvSpPr>
          <p:cNvPr id="13" name="Title 20"/>
          <p:cNvSpPr txBox="1">
            <a:spLocks/>
          </p:cNvSpPr>
          <p:nvPr/>
        </p:nvSpPr>
        <p:spPr>
          <a:xfrm>
            <a:off x="755650" y="4875532"/>
            <a:ext cx="7632700" cy="589981"/>
          </a:xfrm>
          <a:prstGeom prst="rect">
            <a:avLst/>
          </a:prstGeom>
          <a:solidFill>
            <a:srgbClr val="002E5C"/>
          </a:solidFill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2500" b="0" dirty="0">
                <a:solidFill>
                  <a:schemeClr val="bg1"/>
                </a:solidFill>
                <a:latin typeface="+mn-lt"/>
              </a:rPr>
              <a:t>clarify</a:t>
            </a:r>
          </a:p>
        </p:txBody>
      </p:sp>
    </p:spTree>
    <p:extLst>
      <p:ext uri="{BB962C8B-B14F-4D97-AF65-F5344CB8AC3E}">
        <p14:creationId xmlns:p14="http://schemas.microsoft.com/office/powerpoint/2010/main" val="145611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clarify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0" y="5074181"/>
            <a:ext cx="7715375" cy="1028700"/>
          </a:xfrm>
          <a:prstGeom prst="rect">
            <a:avLst/>
          </a:prstGeom>
          <a:solidFill>
            <a:srgbClr val="79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b="1" dirty="0">
                <a:solidFill>
                  <a:srgbClr val="002E5C"/>
                </a:solidFill>
              </a:rPr>
              <a:t>Example sentence: </a:t>
            </a:r>
            <a:r>
              <a:rPr lang="en-GB" dirty="0">
                <a:solidFill>
                  <a:srgbClr val="002E5C"/>
                </a:solidFill>
              </a:rPr>
              <a:t>The teacher clarified </a:t>
            </a:r>
            <a:br>
              <a:rPr lang="en-GB" dirty="0">
                <a:solidFill>
                  <a:srgbClr val="002E5C"/>
                </a:solidFill>
              </a:rPr>
            </a:br>
            <a:r>
              <a:rPr lang="en-GB" dirty="0">
                <a:solidFill>
                  <a:srgbClr val="002E5C"/>
                </a:solidFill>
              </a:rPr>
              <a:t>the confusing homework assignment.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0" y="1260475"/>
            <a:ext cx="3195873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</a:t>
            </a:r>
            <a:r>
              <a:rPr lang="en-GB" dirty="0"/>
              <a:t>: to make clear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verb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/>
              <a:t>simplify</a:t>
            </a:r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confuse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812" y="2027975"/>
            <a:ext cx="5126164" cy="291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44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>
          <a:xfrm>
            <a:off x="457198" y="603596"/>
            <a:ext cx="8220075" cy="994306"/>
          </a:xfrm>
        </p:spPr>
        <p:txBody>
          <a:bodyPr/>
          <a:lstStyle/>
          <a:p>
            <a:pPr algn="ctr"/>
            <a:r>
              <a:rPr lang="en-GB" sz="3600" dirty="0">
                <a:solidFill>
                  <a:srgbClr val="002E5C"/>
                </a:solidFill>
                <a:latin typeface="+mn-lt"/>
              </a:rPr>
              <a:t>Which vocabulary words would you group together?</a:t>
            </a:r>
          </a:p>
        </p:txBody>
      </p:sp>
      <p:sp>
        <p:nvSpPr>
          <p:cNvPr id="4" name="Title 20"/>
          <p:cNvSpPr txBox="1">
            <a:spLocks/>
          </p:cNvSpPr>
          <p:nvPr/>
        </p:nvSpPr>
        <p:spPr>
          <a:xfrm>
            <a:off x="457198" y="2037029"/>
            <a:ext cx="8220075" cy="4164437"/>
          </a:xfrm>
          <a:prstGeom prst="roundRect">
            <a:avLst>
              <a:gd name="adj" fmla="val 9641"/>
            </a:avLst>
          </a:prstGeom>
          <a:noFill/>
          <a:ln w="25400">
            <a:noFill/>
          </a:ln>
        </p:spPr>
        <p:txBody>
          <a:bodyPr vert="horz" lIns="252000" tIns="252000" rIns="252000" bIns="252000" rtlCol="0" anchor="ctr" anchorCtr="1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1C1C1C"/>
                </a:solidFill>
                <a:latin typeface="Twinkl" pitchFamily="2" charset="0"/>
                <a:ea typeface="+mj-ea"/>
                <a:cs typeface="+mj-cs"/>
              </a:defRPr>
            </a:lvl1pPr>
          </a:lstStyle>
          <a:p>
            <a:pPr algn="ctr"/>
            <a:r>
              <a:rPr lang="en-GB" sz="40000" dirty="0">
                <a:solidFill>
                  <a:srgbClr val="002E5C"/>
                </a:solidFill>
                <a:latin typeface="+mn-lt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51611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classify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1" y="5074181"/>
            <a:ext cx="7632700" cy="1028700"/>
          </a:xfrm>
          <a:prstGeom prst="rect">
            <a:avLst/>
          </a:prstGeom>
          <a:solidFill>
            <a:srgbClr val="79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20000"/>
              </a:lnSpc>
            </a:pPr>
            <a:r>
              <a:rPr lang="en-GB" b="1" dirty="0">
                <a:solidFill>
                  <a:srgbClr val="002E5C"/>
                </a:solidFill>
              </a:rPr>
              <a:t>Example sentence: </a:t>
            </a:r>
            <a:r>
              <a:rPr lang="en-GB" dirty="0">
                <a:solidFill>
                  <a:srgbClr val="002E5C"/>
                </a:solidFill>
              </a:rPr>
              <a:t>Linnaeus classified </a:t>
            </a:r>
            <a:br>
              <a:rPr lang="en-GB" dirty="0">
                <a:solidFill>
                  <a:srgbClr val="002E5C"/>
                </a:solidFill>
              </a:rPr>
            </a:br>
            <a:r>
              <a:rPr lang="en-GB" dirty="0">
                <a:solidFill>
                  <a:srgbClr val="002E5C"/>
                </a:solidFill>
              </a:rPr>
              <a:t>living things into groups called kingdoms.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0" y="1260475"/>
            <a:ext cx="3340729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Definition: </a:t>
            </a:r>
            <a:r>
              <a:rPr lang="en-GB" dirty="0"/>
              <a:t>to arrange into categories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verb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/>
              <a:t>categorize</a:t>
            </a:r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disorganize</a:t>
            </a:r>
          </a:p>
        </p:txBody>
      </p:sp>
      <p:sp>
        <p:nvSpPr>
          <p:cNvPr id="2" name="Oval 1"/>
          <p:cNvSpPr/>
          <p:nvPr/>
        </p:nvSpPr>
        <p:spPr>
          <a:xfrm>
            <a:off x="4526733" y="2122959"/>
            <a:ext cx="941560" cy="941560"/>
          </a:xfrm>
          <a:prstGeom prst="ellipse">
            <a:avLst/>
          </a:prstGeom>
          <a:solidFill>
            <a:srgbClr val="E84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Oval 7"/>
          <p:cNvSpPr/>
          <p:nvPr/>
        </p:nvSpPr>
        <p:spPr>
          <a:xfrm>
            <a:off x="5676523" y="2122959"/>
            <a:ext cx="941560" cy="941560"/>
          </a:xfrm>
          <a:prstGeom prst="ellipse">
            <a:avLst/>
          </a:prstGeom>
          <a:solidFill>
            <a:srgbClr val="E84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Oval 8"/>
          <p:cNvSpPr/>
          <p:nvPr/>
        </p:nvSpPr>
        <p:spPr>
          <a:xfrm>
            <a:off x="6826313" y="2122959"/>
            <a:ext cx="941560" cy="941560"/>
          </a:xfrm>
          <a:prstGeom prst="ellipse">
            <a:avLst/>
          </a:prstGeom>
          <a:solidFill>
            <a:srgbClr val="E84D1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Isosceles Triangle 6"/>
          <p:cNvSpPr/>
          <p:nvPr/>
        </p:nvSpPr>
        <p:spPr>
          <a:xfrm>
            <a:off x="4462086" y="3383814"/>
            <a:ext cx="1070853" cy="923149"/>
          </a:xfrm>
          <a:prstGeom prst="triangle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Isosceles Triangle 10"/>
          <p:cNvSpPr/>
          <p:nvPr/>
        </p:nvSpPr>
        <p:spPr>
          <a:xfrm>
            <a:off x="5611876" y="3383814"/>
            <a:ext cx="1070853" cy="923149"/>
          </a:xfrm>
          <a:prstGeom prst="triangle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Isosceles Triangle 11"/>
          <p:cNvSpPr/>
          <p:nvPr/>
        </p:nvSpPr>
        <p:spPr>
          <a:xfrm>
            <a:off x="6761666" y="3383814"/>
            <a:ext cx="1070853" cy="923149"/>
          </a:xfrm>
          <a:prstGeom prst="triangle">
            <a:avLst/>
          </a:prstGeom>
          <a:solidFill>
            <a:srgbClr val="653B8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62205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2" grpId="0" animBg="1"/>
      <p:bldP spid="8" grpId="0" animBg="1"/>
      <p:bldP spid="9" grpId="0" animBg="1"/>
      <p:bldP spid="7" grpId="0" animBg="1"/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compatible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1" y="5074181"/>
            <a:ext cx="7632700" cy="1028700"/>
          </a:xfrm>
          <a:prstGeom prst="rect">
            <a:avLst/>
          </a:prstGeom>
          <a:solidFill>
            <a:srgbClr val="79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E5C"/>
                </a:solidFill>
              </a:rPr>
              <a:t>Example sentence: </a:t>
            </a:r>
            <a:r>
              <a:rPr lang="en-GB" dirty="0">
                <a:solidFill>
                  <a:srgbClr val="002E5C"/>
                </a:solidFill>
              </a:rPr>
              <a:t>Peanut butter and jelly are compatible </a:t>
            </a:r>
            <a:r>
              <a:rPr lang="en-GB" dirty="0" err="1">
                <a:solidFill>
                  <a:srgbClr val="002E5C"/>
                </a:solidFill>
              </a:rPr>
              <a:t>flavors</a:t>
            </a:r>
            <a:r>
              <a:rPr lang="en-GB" dirty="0">
                <a:solidFill>
                  <a:srgbClr val="002E5C"/>
                </a:solidFill>
              </a:rPr>
              <a:t>.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-1" y="1260475"/>
            <a:ext cx="3648547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Definition: </a:t>
            </a:r>
            <a:r>
              <a:rPr lang="en-GB" dirty="0"/>
              <a:t>able to exist or occur together without conflict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adjective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/>
              <a:t>in harmony</a:t>
            </a:r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incompatible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65397" y="1000722"/>
            <a:ext cx="4146920" cy="4131872"/>
            <a:chOff x="3865397" y="1000722"/>
            <a:chExt cx="4146920" cy="4131872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236878" y="1217397"/>
              <a:ext cx="2775439" cy="3693478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65397" y="1000722"/>
              <a:ext cx="3101533" cy="413187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16465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denominator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1" y="5074181"/>
            <a:ext cx="7632700" cy="1028700"/>
          </a:xfrm>
          <a:prstGeom prst="rect">
            <a:avLst/>
          </a:prstGeom>
          <a:solidFill>
            <a:srgbClr val="79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E5C"/>
                </a:solidFill>
              </a:rPr>
              <a:t>Example sentence: </a:t>
            </a:r>
            <a:r>
              <a:rPr lang="en-GB" dirty="0">
                <a:solidFill>
                  <a:srgbClr val="002E5C"/>
                </a:solidFill>
              </a:rPr>
              <a:t>The denominator in one-half is two.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0" y="1260475"/>
            <a:ext cx="3385996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Definition: </a:t>
            </a:r>
            <a:r>
              <a:rPr lang="en-GB" dirty="0"/>
              <a:t>the bottom part of a fraction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noun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/>
              <a:t>fraction bottom</a:t>
            </a:r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numerator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5370322" y="1745194"/>
            <a:ext cx="1739078" cy="2927194"/>
            <a:chOff x="5207360" y="1792047"/>
            <a:chExt cx="1739078" cy="2927194"/>
          </a:xfrm>
        </p:grpSpPr>
        <p:sp>
          <p:nvSpPr>
            <p:cNvPr id="11" name="Oval 10"/>
            <p:cNvSpPr/>
            <p:nvPr/>
          </p:nvSpPr>
          <p:spPr>
            <a:xfrm>
              <a:off x="5450186" y="3345035"/>
              <a:ext cx="1217912" cy="1217912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002E5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5" name="Title 20"/>
            <p:cNvSpPr txBox="1">
              <a:spLocks/>
            </p:cNvSpPr>
            <p:nvPr/>
          </p:nvSpPr>
          <p:spPr>
            <a:xfrm>
              <a:off x="5291510" y="1792047"/>
              <a:ext cx="1570778" cy="1455565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10000" dirty="0">
                  <a:solidFill>
                    <a:srgbClr val="002E5C"/>
                  </a:solidFill>
                  <a:latin typeface="+mn-lt"/>
                </a:rPr>
                <a:t>1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 flipV="1">
              <a:off x="5207360" y="3226802"/>
              <a:ext cx="1739078" cy="15794"/>
            </a:xfrm>
            <a:prstGeom prst="line">
              <a:avLst/>
            </a:prstGeom>
            <a:ln w="76200">
              <a:solidFill>
                <a:srgbClr val="002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itle 20"/>
            <p:cNvSpPr txBox="1">
              <a:spLocks/>
            </p:cNvSpPr>
            <p:nvPr/>
          </p:nvSpPr>
          <p:spPr>
            <a:xfrm>
              <a:off x="5291510" y="3263676"/>
              <a:ext cx="1570778" cy="1455565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10000" dirty="0">
                  <a:solidFill>
                    <a:srgbClr val="002E5C"/>
                  </a:solidFill>
                  <a:latin typeface="+mn-lt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586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determine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755650" y="5074181"/>
            <a:ext cx="7632700" cy="1028700"/>
            <a:chOff x="755650" y="5074181"/>
            <a:chExt cx="7632700" cy="1028700"/>
          </a:xfrm>
        </p:grpSpPr>
        <p:sp>
          <p:nvSpPr>
            <p:cNvPr id="6" name="Rectangle 5"/>
            <p:cNvSpPr/>
            <p:nvPr/>
          </p:nvSpPr>
          <p:spPr>
            <a:xfrm>
              <a:off x="3621386" y="5074181"/>
              <a:ext cx="4766964" cy="1028700"/>
            </a:xfrm>
            <a:prstGeom prst="rect">
              <a:avLst/>
            </a:prstGeom>
            <a:solidFill>
              <a:srgbClr val="79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en-GB" dirty="0">
                <a:solidFill>
                  <a:srgbClr val="002E5C"/>
                </a:solidFill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755650" y="5074181"/>
              <a:ext cx="7632699" cy="1028700"/>
            </a:xfrm>
            <a:prstGeom prst="rect">
              <a:avLst/>
            </a:prstGeom>
            <a:solidFill>
              <a:srgbClr val="79D2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r>
                <a:rPr lang="en-GB" b="1" dirty="0">
                  <a:solidFill>
                    <a:srgbClr val="002E5C"/>
                  </a:solidFill>
                </a:rPr>
                <a:t>Example sentence: </a:t>
              </a:r>
              <a:r>
                <a:rPr lang="en-GB" dirty="0">
                  <a:solidFill>
                    <a:srgbClr val="002E5C"/>
                  </a:solidFill>
                </a:rPr>
                <a:t>His fate was determined </a:t>
              </a:r>
              <a:br>
                <a:rPr lang="en-GB" dirty="0">
                  <a:solidFill>
                    <a:srgbClr val="002E5C"/>
                  </a:solidFill>
                </a:rPr>
              </a:br>
              <a:r>
                <a:rPr lang="en-GB" dirty="0">
                  <a:solidFill>
                    <a:srgbClr val="002E5C"/>
                  </a:solidFill>
                </a:rPr>
                <a:t>when the principal gave him a detention.</a:t>
              </a:r>
            </a:p>
          </p:txBody>
        </p:sp>
      </p:grpSp>
      <p:sp>
        <p:nvSpPr>
          <p:cNvPr id="4" name="Snip Single Corner Rectangle 3"/>
          <p:cNvSpPr/>
          <p:nvPr/>
        </p:nvSpPr>
        <p:spPr>
          <a:xfrm>
            <a:off x="0" y="1260475"/>
            <a:ext cx="3133725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Definition: </a:t>
            </a:r>
            <a:r>
              <a:rPr lang="en-GB" dirty="0"/>
              <a:t>firmly decide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verb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/>
              <a:t>decide</a:t>
            </a:r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undetermined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3675"/>
          <a:stretch/>
        </p:blipFill>
        <p:spPr>
          <a:xfrm>
            <a:off x="4723804" y="748349"/>
            <a:ext cx="3087232" cy="405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157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0486" y="2035958"/>
            <a:ext cx="1900423" cy="217086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43425" y="2480973"/>
            <a:ext cx="1968373" cy="2248482"/>
          </a:xfrm>
          <a:prstGeom prst="rect">
            <a:avLst/>
          </a:prstGeom>
        </p:spPr>
      </p:pic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distinguish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1" y="5074181"/>
            <a:ext cx="7632700" cy="1028700"/>
          </a:xfrm>
          <a:prstGeom prst="rect">
            <a:avLst/>
          </a:prstGeom>
          <a:solidFill>
            <a:srgbClr val="79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E5C"/>
                </a:solidFill>
              </a:rPr>
              <a:t>Example sentence: </a:t>
            </a:r>
            <a:r>
              <a:rPr lang="en-GB" dirty="0">
                <a:solidFill>
                  <a:srgbClr val="002E5C"/>
                </a:solidFill>
              </a:rPr>
              <a:t>He distinguished the good apples from the bad ones.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0" y="1260475"/>
            <a:ext cx="3485584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Definition: </a:t>
            </a:r>
            <a:r>
              <a:rPr lang="en-GB" dirty="0"/>
              <a:t>recognize or treat as different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verb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/>
              <a:t>differentiate</a:t>
            </a:r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group together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1058" y="2188194"/>
            <a:ext cx="1968373" cy="2248482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31947" y="2851273"/>
            <a:ext cx="1900423" cy="1949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816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2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2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>
                <a:solidFill>
                  <a:srgbClr val="002E5C"/>
                </a:solidFill>
                <a:latin typeface="+mn-lt"/>
              </a:rPr>
              <a:t>equivalent</a:t>
            </a:r>
          </a:p>
        </p:txBody>
      </p:sp>
      <p:sp>
        <p:nvSpPr>
          <p:cNvPr id="3" name="Rectangle 2"/>
          <p:cNvSpPr/>
          <p:nvPr/>
        </p:nvSpPr>
        <p:spPr>
          <a:xfrm>
            <a:off x="755651" y="5074181"/>
            <a:ext cx="7632700" cy="1028700"/>
          </a:xfrm>
          <a:prstGeom prst="rect">
            <a:avLst/>
          </a:prstGeom>
          <a:solidFill>
            <a:srgbClr val="79D2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b="1" dirty="0">
                <a:solidFill>
                  <a:srgbClr val="002E5C"/>
                </a:solidFill>
              </a:rPr>
              <a:t>Example sentence: </a:t>
            </a:r>
            <a:r>
              <a:rPr lang="en-GB" dirty="0">
                <a:solidFill>
                  <a:srgbClr val="002E5C"/>
                </a:solidFill>
              </a:rPr>
              <a:t>Six eggs is equivalent to half a dozen.</a:t>
            </a:r>
          </a:p>
        </p:txBody>
      </p:sp>
      <p:sp>
        <p:nvSpPr>
          <p:cNvPr id="4" name="Snip Single Corner Rectangle 3"/>
          <p:cNvSpPr/>
          <p:nvPr/>
        </p:nvSpPr>
        <p:spPr>
          <a:xfrm>
            <a:off x="0" y="1260475"/>
            <a:ext cx="3133725" cy="3540125"/>
          </a:xfrm>
          <a:prstGeom prst="snip1Rect">
            <a:avLst/>
          </a:prstGeom>
          <a:solidFill>
            <a:srgbClr val="0080C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tIns="108000" rIns="108000" bIns="108000" rtlCol="0" anchor="t" anchorCtr="0"/>
          <a:lstStyle/>
          <a:p>
            <a:pPr>
              <a:spcAft>
                <a:spcPts val="2400"/>
              </a:spcAft>
            </a:pPr>
            <a:r>
              <a:rPr lang="en-GB" b="1" dirty="0"/>
              <a:t>Definition: </a:t>
            </a:r>
            <a:r>
              <a:rPr lang="en-GB" dirty="0"/>
              <a:t>equal in value</a:t>
            </a:r>
          </a:p>
          <a:p>
            <a:pPr>
              <a:spcAft>
                <a:spcPts val="2400"/>
              </a:spcAft>
            </a:pPr>
            <a:r>
              <a:rPr lang="en-GB" b="1" dirty="0"/>
              <a:t>Part of Speech: </a:t>
            </a:r>
            <a:r>
              <a:rPr lang="en-GB" dirty="0"/>
              <a:t>adjective</a:t>
            </a:r>
          </a:p>
          <a:p>
            <a:pPr>
              <a:spcAft>
                <a:spcPts val="2400"/>
              </a:spcAft>
            </a:pPr>
            <a:r>
              <a:rPr lang="en-GB" b="1" dirty="0"/>
              <a:t>Synonym: </a:t>
            </a:r>
            <a:r>
              <a:rPr lang="en-GB" dirty="0"/>
              <a:t>equal</a:t>
            </a:r>
          </a:p>
          <a:p>
            <a:pPr>
              <a:spcAft>
                <a:spcPts val="2400"/>
              </a:spcAft>
            </a:pPr>
            <a:r>
              <a:rPr lang="en-GB" b="1" dirty="0"/>
              <a:t>Antonym: </a:t>
            </a:r>
            <a:r>
              <a:rPr lang="en-GB" dirty="0"/>
              <a:t>different</a:t>
            </a:r>
          </a:p>
        </p:txBody>
      </p:sp>
      <p:grpSp>
        <p:nvGrpSpPr>
          <p:cNvPr id="14" name="Group 13"/>
          <p:cNvGrpSpPr/>
          <p:nvPr/>
        </p:nvGrpSpPr>
        <p:grpSpPr>
          <a:xfrm>
            <a:off x="3940490" y="1745194"/>
            <a:ext cx="1739078" cy="2927194"/>
            <a:chOff x="3743798" y="1745194"/>
            <a:chExt cx="1739078" cy="2927194"/>
          </a:xfrm>
        </p:grpSpPr>
        <p:sp>
          <p:nvSpPr>
            <p:cNvPr id="7" name="Title 20"/>
            <p:cNvSpPr txBox="1">
              <a:spLocks/>
            </p:cNvSpPr>
            <p:nvPr/>
          </p:nvSpPr>
          <p:spPr>
            <a:xfrm>
              <a:off x="3827948" y="1745194"/>
              <a:ext cx="1570778" cy="1455565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10000" dirty="0">
                  <a:solidFill>
                    <a:srgbClr val="002E5C"/>
                  </a:solidFill>
                  <a:latin typeface="+mn-lt"/>
                </a:rPr>
                <a:t>1</a:t>
              </a:r>
            </a:p>
          </p:txBody>
        </p:sp>
        <p:cxnSp>
          <p:nvCxnSpPr>
            <p:cNvPr id="8" name="Straight Connector 7"/>
            <p:cNvCxnSpPr/>
            <p:nvPr/>
          </p:nvCxnSpPr>
          <p:spPr>
            <a:xfrm flipV="1">
              <a:off x="3743798" y="3179949"/>
              <a:ext cx="1739078" cy="15794"/>
            </a:xfrm>
            <a:prstGeom prst="line">
              <a:avLst/>
            </a:prstGeom>
            <a:ln w="76200">
              <a:solidFill>
                <a:srgbClr val="002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Title 20"/>
            <p:cNvSpPr txBox="1">
              <a:spLocks/>
            </p:cNvSpPr>
            <p:nvPr/>
          </p:nvSpPr>
          <p:spPr>
            <a:xfrm>
              <a:off x="3827948" y="3216823"/>
              <a:ext cx="1570778" cy="1455565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10000" dirty="0">
                  <a:solidFill>
                    <a:srgbClr val="002E5C"/>
                  </a:solidFill>
                  <a:latin typeface="+mn-lt"/>
                </a:rPr>
                <a:t>2</a:t>
              </a: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6131429" y="1745194"/>
            <a:ext cx="1739078" cy="2927194"/>
            <a:chOff x="5934737" y="1745194"/>
            <a:chExt cx="1739078" cy="2927194"/>
          </a:xfrm>
        </p:grpSpPr>
        <p:sp>
          <p:nvSpPr>
            <p:cNvPr id="11" name="Title 20"/>
            <p:cNvSpPr txBox="1">
              <a:spLocks/>
            </p:cNvSpPr>
            <p:nvPr/>
          </p:nvSpPr>
          <p:spPr>
            <a:xfrm>
              <a:off x="6018887" y="1745194"/>
              <a:ext cx="1570778" cy="1455565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10000" dirty="0">
                  <a:solidFill>
                    <a:srgbClr val="002E5C"/>
                  </a:solidFill>
                  <a:latin typeface="+mn-lt"/>
                </a:rPr>
                <a:t>3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 flipV="1">
              <a:off x="5934737" y="3179949"/>
              <a:ext cx="1739078" cy="15794"/>
            </a:xfrm>
            <a:prstGeom prst="line">
              <a:avLst/>
            </a:prstGeom>
            <a:ln w="76200">
              <a:solidFill>
                <a:srgbClr val="002E5C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itle 20"/>
            <p:cNvSpPr txBox="1">
              <a:spLocks/>
            </p:cNvSpPr>
            <p:nvPr/>
          </p:nvSpPr>
          <p:spPr>
            <a:xfrm>
              <a:off x="6018887" y="3216823"/>
              <a:ext cx="1570778" cy="1455565"/>
            </a:xfrm>
            <a:prstGeom prst="roundRect">
              <a:avLst>
                <a:gd name="adj" fmla="val 9641"/>
              </a:avLst>
            </a:prstGeom>
            <a:noFill/>
            <a:ln w="25400">
              <a:noFill/>
            </a:ln>
          </p:spPr>
          <p:txBody>
            <a:bodyPr vert="horz" lIns="252000" tIns="252000" rIns="252000" bIns="252000" rtlCol="0" anchor="ctr" anchorCtr="1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000" b="1" kern="1200">
                  <a:solidFill>
                    <a:srgbClr val="1C1C1C"/>
                  </a:solidFill>
                  <a:latin typeface="Twinkl" pitchFamily="2" charset="0"/>
                  <a:ea typeface="+mj-ea"/>
                  <a:cs typeface="+mj-cs"/>
                </a:defRPr>
              </a:lvl1pPr>
            </a:lstStyle>
            <a:p>
              <a:pPr algn="ctr"/>
              <a:r>
                <a:rPr lang="en-GB" sz="10000" dirty="0">
                  <a:solidFill>
                    <a:srgbClr val="002E5C"/>
                  </a:solidFill>
                  <a:latin typeface="+mn-lt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5035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18A0DB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PowerPoint Template" id="{854539AC-FA50-40BB-9D8D-A753FBF5E510}" vid="{8DACF810-3772-463E-B189-732B086EE0F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PowerPoint Template</Template>
  <TotalTime>166</TotalTime>
  <Words>1025</Words>
  <Application>Microsoft Office PowerPoint</Application>
  <PresentationFormat>On-screen Show (4:3)</PresentationFormat>
  <Paragraphs>194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Calibri</vt:lpstr>
      <vt:lpstr>Twinkl</vt:lpstr>
      <vt:lpstr>Office Theme</vt:lpstr>
      <vt:lpstr>approximate</vt:lpstr>
      <vt:lpstr>brief</vt:lpstr>
      <vt:lpstr>clarify</vt:lpstr>
      <vt:lpstr>classify</vt:lpstr>
      <vt:lpstr>compatible</vt:lpstr>
      <vt:lpstr>denominator</vt:lpstr>
      <vt:lpstr>determine</vt:lpstr>
      <vt:lpstr>distinguish</vt:lpstr>
      <vt:lpstr>equivalent</vt:lpstr>
      <vt:lpstr>evaluate</vt:lpstr>
      <vt:lpstr>formulate</vt:lpstr>
      <vt:lpstr>generate</vt:lpstr>
      <vt:lpstr>influence</vt:lpstr>
      <vt:lpstr>justify</vt:lpstr>
      <vt:lpstr>media</vt:lpstr>
      <vt:lpstr>method</vt:lpstr>
      <vt:lpstr>policy</vt:lpstr>
      <vt:lpstr>procedure</vt:lpstr>
      <vt:lpstr>quantity</vt:lpstr>
      <vt:lpstr>refer</vt:lpstr>
      <vt:lpstr>relationship</vt:lpstr>
      <vt:lpstr>represent</vt:lpstr>
      <vt:lpstr>stereotype</vt:lpstr>
      <vt:lpstr>technique</vt:lpstr>
      <vt:lpstr>validate</vt:lpstr>
      <vt:lpstr>Which vocabulary words  are related to math?</vt:lpstr>
      <vt:lpstr>Which vocabulary words have  a meaning similar to strategy  or routine?</vt:lpstr>
      <vt:lpstr>Which vocabulary words refer to the connections among things?</vt:lpstr>
      <vt:lpstr>Which vocabulary words refer to grouping things?</vt:lpstr>
      <vt:lpstr>Which vocabulary words would you group together?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Guidance</dc:title>
  <dc:creator>Thomas Becker</dc:creator>
  <cp:lastModifiedBy>Rogaya Waggie</cp:lastModifiedBy>
  <cp:revision>119</cp:revision>
  <dcterms:created xsi:type="dcterms:W3CDTF">2019-04-25T14:55:48Z</dcterms:created>
  <dcterms:modified xsi:type="dcterms:W3CDTF">2021-07-30T04:30:37Z</dcterms:modified>
</cp:coreProperties>
</file>